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2" r:id="rId25"/>
    <p:sldId id="280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ppins Light" panose="020B0604020202020204" charset="-70"/>
      <p:regular r:id="rId31"/>
    </p:embeddedFont>
    <p:embeddedFont>
      <p:font typeface="RoxboroughCF" panose="020B0604020202020204" charset="-70"/>
      <p:regular r:id="rId32"/>
    </p:embeddedFont>
    <p:embeddedFont>
      <p:font typeface="RoxboroughCF Bold" panose="020B060402020202020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C003F-5251-4BFF-BCE7-CE1CFB8F6A96}" v="176" dt="2021-05-27T06:02:59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4" autoAdjust="0"/>
  </p:normalViewPr>
  <p:slideViewPr>
    <p:cSldViewPr>
      <p:cViewPr varScale="1">
        <p:scale>
          <a:sx n="69" d="100"/>
          <a:sy n="69" d="100"/>
        </p:scale>
        <p:origin x="11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ädi Horm" userId="95d3e508-3b5d-45ae-a9f5-efb1aabb902b" providerId="ADAL" clId="{43CC003F-5251-4BFF-BCE7-CE1CFB8F6A96}"/>
    <pc:docChg chg="undo redo custSel addSld delSld modSld sldOrd">
      <pc:chgData name="Kädi Horm" userId="95d3e508-3b5d-45ae-a9f5-efb1aabb902b" providerId="ADAL" clId="{43CC003F-5251-4BFF-BCE7-CE1CFB8F6A96}" dt="2021-05-27T06:03:33.640" v="668" actId="20577"/>
      <pc:docMkLst>
        <pc:docMk/>
      </pc:docMkLst>
      <pc:sldChg chg="modSp mod">
        <pc:chgData name="Kädi Horm" userId="95d3e508-3b5d-45ae-a9f5-efb1aabb902b" providerId="ADAL" clId="{43CC003F-5251-4BFF-BCE7-CE1CFB8F6A96}" dt="2021-05-25T12:53:19.996" v="178" actId="20577"/>
        <pc:sldMkLst>
          <pc:docMk/>
          <pc:sldMk cId="0" sldId="259"/>
        </pc:sldMkLst>
        <pc:spChg chg="mod">
          <ac:chgData name="Kädi Horm" userId="95d3e508-3b5d-45ae-a9f5-efb1aabb902b" providerId="ADAL" clId="{43CC003F-5251-4BFF-BCE7-CE1CFB8F6A96}" dt="2021-05-25T12:53:19.996" v="178" actId="20577"/>
          <ac:spMkLst>
            <pc:docMk/>
            <pc:sldMk cId="0" sldId="259"/>
            <ac:spMk id="9" creationId="{00000000-0000-0000-0000-000000000000}"/>
          </ac:spMkLst>
        </pc:spChg>
      </pc:sldChg>
      <pc:sldChg chg="modSp mod">
        <pc:chgData name="Kädi Horm" userId="95d3e508-3b5d-45ae-a9f5-efb1aabb902b" providerId="ADAL" clId="{43CC003F-5251-4BFF-BCE7-CE1CFB8F6A96}" dt="2021-05-25T13:15:11.832" v="201" actId="1076"/>
        <pc:sldMkLst>
          <pc:docMk/>
          <pc:sldMk cId="0" sldId="260"/>
        </pc:sldMkLst>
        <pc:spChg chg="mod">
          <ac:chgData name="Kädi Horm" userId="95d3e508-3b5d-45ae-a9f5-efb1aabb902b" providerId="ADAL" clId="{43CC003F-5251-4BFF-BCE7-CE1CFB8F6A96}" dt="2021-05-25T13:14:29.004" v="193" actId="1076"/>
          <ac:spMkLst>
            <pc:docMk/>
            <pc:sldMk cId="0" sldId="260"/>
            <ac:spMk id="32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13:14:38.480" v="195" actId="1076"/>
          <ac:spMkLst>
            <pc:docMk/>
            <pc:sldMk cId="0" sldId="260"/>
            <ac:spMk id="33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13:14:48.027" v="197" actId="1076"/>
          <ac:spMkLst>
            <pc:docMk/>
            <pc:sldMk cId="0" sldId="260"/>
            <ac:spMk id="39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13:15:02.760" v="199" actId="107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13:15:11.832" v="201" actId="1076"/>
          <ac:spMkLst>
            <pc:docMk/>
            <pc:sldMk cId="0" sldId="260"/>
            <ac:spMk id="41" creationId="{00000000-0000-0000-0000-000000000000}"/>
          </ac:spMkLst>
        </pc:spChg>
      </pc:sldChg>
      <pc:sldChg chg="modSp mod">
        <pc:chgData name="Kädi Horm" userId="95d3e508-3b5d-45ae-a9f5-efb1aabb902b" providerId="ADAL" clId="{43CC003F-5251-4BFF-BCE7-CE1CFB8F6A96}" dt="2021-05-26T08:14:37.650" v="215" actId="1076"/>
        <pc:sldMkLst>
          <pc:docMk/>
          <pc:sldMk cId="0" sldId="263"/>
        </pc:sldMkLst>
        <pc:spChg chg="mod">
          <ac:chgData name="Kädi Horm" userId="95d3e508-3b5d-45ae-a9f5-efb1aabb902b" providerId="ADAL" clId="{43CC003F-5251-4BFF-BCE7-CE1CFB8F6A96}" dt="2021-05-26T08:14:37.650" v="215" actId="1076"/>
          <ac:spMkLst>
            <pc:docMk/>
            <pc:sldMk cId="0" sldId="263"/>
            <ac:spMk id="2" creationId="{00000000-0000-0000-0000-000000000000}"/>
          </ac:spMkLst>
        </pc:spChg>
      </pc:sldChg>
      <pc:sldChg chg="ord">
        <pc:chgData name="Kädi Horm" userId="95d3e508-3b5d-45ae-a9f5-efb1aabb902b" providerId="ADAL" clId="{43CC003F-5251-4BFF-BCE7-CE1CFB8F6A96}" dt="2021-05-26T09:27:14.574" v="232"/>
        <pc:sldMkLst>
          <pc:docMk/>
          <pc:sldMk cId="0" sldId="265"/>
        </pc:sldMkLst>
      </pc:sldChg>
      <pc:sldChg chg="modSp mod">
        <pc:chgData name="Kädi Horm" userId="95d3e508-3b5d-45ae-a9f5-efb1aabb902b" providerId="ADAL" clId="{43CC003F-5251-4BFF-BCE7-CE1CFB8F6A96}" dt="2021-05-26T08:15:11.380" v="216" actId="20577"/>
        <pc:sldMkLst>
          <pc:docMk/>
          <pc:sldMk cId="0" sldId="266"/>
        </pc:sldMkLst>
        <pc:spChg chg="mod">
          <ac:chgData name="Kädi Horm" userId="95d3e508-3b5d-45ae-a9f5-efb1aabb902b" providerId="ADAL" clId="{43CC003F-5251-4BFF-BCE7-CE1CFB8F6A96}" dt="2021-05-26T08:15:11.380" v="216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 mod">
        <pc:chgData name="Kädi Horm" userId="95d3e508-3b5d-45ae-a9f5-efb1aabb902b" providerId="ADAL" clId="{43CC003F-5251-4BFF-BCE7-CE1CFB8F6A96}" dt="2021-05-26T12:32:31.302" v="603" actId="20577"/>
        <pc:sldMkLst>
          <pc:docMk/>
          <pc:sldMk cId="0" sldId="269"/>
        </pc:sldMkLst>
        <pc:spChg chg="mod">
          <ac:chgData name="Kädi Horm" userId="95d3e508-3b5d-45ae-a9f5-efb1aabb902b" providerId="ADAL" clId="{43CC003F-5251-4BFF-BCE7-CE1CFB8F6A96}" dt="2021-05-26T12:32:31.302" v="603" actId="20577"/>
          <ac:spMkLst>
            <pc:docMk/>
            <pc:sldMk cId="0" sldId="269"/>
            <ac:spMk id="14" creationId="{00000000-0000-0000-0000-000000000000}"/>
          </ac:spMkLst>
        </pc:spChg>
      </pc:sldChg>
      <pc:sldChg chg="modSp mod">
        <pc:chgData name="Kädi Horm" userId="95d3e508-3b5d-45ae-a9f5-efb1aabb902b" providerId="ADAL" clId="{43CC003F-5251-4BFF-BCE7-CE1CFB8F6A96}" dt="2021-05-27T06:03:33.640" v="668" actId="20577"/>
        <pc:sldMkLst>
          <pc:docMk/>
          <pc:sldMk cId="0" sldId="270"/>
        </pc:sldMkLst>
        <pc:spChg chg="mod">
          <ac:chgData name="Kädi Horm" userId="95d3e508-3b5d-45ae-a9f5-efb1aabb902b" providerId="ADAL" clId="{43CC003F-5251-4BFF-BCE7-CE1CFB8F6A96}" dt="2021-05-27T06:03:33.640" v="668" actId="20577"/>
          <ac:spMkLst>
            <pc:docMk/>
            <pc:sldMk cId="0" sldId="270"/>
            <ac:spMk id="10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6T12:32:54.876" v="630" actId="14100"/>
          <ac:spMkLst>
            <pc:docMk/>
            <pc:sldMk cId="0" sldId="270"/>
            <ac:spMk id="12" creationId="{00000000-0000-0000-0000-000000000000}"/>
          </ac:spMkLst>
        </pc:spChg>
      </pc:sldChg>
      <pc:sldChg chg="modSp mod">
        <pc:chgData name="Kädi Horm" userId="95d3e508-3b5d-45ae-a9f5-efb1aabb902b" providerId="ADAL" clId="{43CC003F-5251-4BFF-BCE7-CE1CFB8F6A96}" dt="2021-05-26T12:33:20.215" v="655" actId="1076"/>
        <pc:sldMkLst>
          <pc:docMk/>
          <pc:sldMk cId="0" sldId="271"/>
        </pc:sldMkLst>
        <pc:spChg chg="mod">
          <ac:chgData name="Kädi Horm" userId="95d3e508-3b5d-45ae-a9f5-efb1aabb902b" providerId="ADAL" clId="{43CC003F-5251-4BFF-BCE7-CE1CFB8F6A96}" dt="2021-05-26T12:33:20.215" v="655" actId="1076"/>
          <ac:spMkLst>
            <pc:docMk/>
            <pc:sldMk cId="0" sldId="271"/>
            <ac:spMk id="12" creationId="{00000000-0000-0000-0000-000000000000}"/>
          </ac:spMkLst>
        </pc:spChg>
      </pc:sldChg>
      <pc:sldChg chg="modSp mod">
        <pc:chgData name="Kädi Horm" userId="95d3e508-3b5d-45ae-a9f5-efb1aabb902b" providerId="ADAL" clId="{43CC003F-5251-4BFF-BCE7-CE1CFB8F6A96}" dt="2021-05-27T06:03:14.727" v="667" actId="14100"/>
        <pc:sldMkLst>
          <pc:docMk/>
          <pc:sldMk cId="0" sldId="273"/>
        </pc:sldMkLst>
        <pc:spChg chg="mod">
          <ac:chgData name="Kädi Horm" userId="95d3e508-3b5d-45ae-a9f5-efb1aabb902b" providerId="ADAL" clId="{43CC003F-5251-4BFF-BCE7-CE1CFB8F6A96}" dt="2021-05-27T06:03:14.727" v="667" actId="14100"/>
          <ac:spMkLst>
            <pc:docMk/>
            <pc:sldMk cId="0" sldId="273"/>
            <ac:spMk id="8" creationId="{00000000-0000-0000-0000-000000000000}"/>
          </ac:spMkLst>
        </pc:spChg>
      </pc:sldChg>
      <pc:sldChg chg="modSp mod">
        <pc:chgData name="Kädi Horm" userId="95d3e508-3b5d-45ae-a9f5-efb1aabb902b" providerId="ADAL" clId="{43CC003F-5251-4BFF-BCE7-CE1CFB8F6A96}" dt="2021-05-25T08:20:36.531" v="0" actId="20577"/>
        <pc:sldMkLst>
          <pc:docMk/>
          <pc:sldMk cId="0" sldId="274"/>
        </pc:sldMkLst>
        <pc:spChg chg="mod">
          <ac:chgData name="Kädi Horm" userId="95d3e508-3b5d-45ae-a9f5-efb1aabb902b" providerId="ADAL" clId="{43CC003F-5251-4BFF-BCE7-CE1CFB8F6A96}" dt="2021-05-25T08:20:36.531" v="0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 mod setBg">
        <pc:chgData name="Kädi Horm" userId="95d3e508-3b5d-45ae-a9f5-efb1aabb902b" providerId="ADAL" clId="{43CC003F-5251-4BFF-BCE7-CE1CFB8F6A96}" dt="2021-05-26T08:19:30.305" v="221" actId="20577"/>
        <pc:sldMkLst>
          <pc:docMk/>
          <pc:sldMk cId="0" sldId="275"/>
        </pc:sldMkLst>
        <pc:spChg chg="mod">
          <ac:chgData name="Kädi Horm" userId="95d3e508-3b5d-45ae-a9f5-efb1aabb902b" providerId="ADAL" clId="{43CC003F-5251-4BFF-BCE7-CE1CFB8F6A96}" dt="2021-05-26T08:19:30.305" v="221" actId="20577"/>
          <ac:spMkLst>
            <pc:docMk/>
            <pc:sldMk cId="0" sldId="275"/>
            <ac:spMk id="11" creationId="{00000000-0000-0000-0000-000000000000}"/>
          </ac:spMkLst>
        </pc:spChg>
      </pc:sldChg>
      <pc:sldChg chg="add del setBg">
        <pc:chgData name="Kädi Horm" userId="95d3e508-3b5d-45ae-a9f5-efb1aabb902b" providerId="ADAL" clId="{43CC003F-5251-4BFF-BCE7-CE1CFB8F6A96}" dt="2021-05-27T06:02:59.636" v="664"/>
        <pc:sldMkLst>
          <pc:docMk/>
          <pc:sldMk cId="0" sldId="276"/>
        </pc:sldMkLst>
      </pc:sldChg>
      <pc:sldChg chg="delSp modSp mod setBg">
        <pc:chgData name="Kädi Horm" userId="95d3e508-3b5d-45ae-a9f5-efb1aabb902b" providerId="ADAL" clId="{43CC003F-5251-4BFF-BCE7-CE1CFB8F6A96}" dt="2021-05-25T08:36:33.146" v="173"/>
        <pc:sldMkLst>
          <pc:docMk/>
          <pc:sldMk cId="0" sldId="277"/>
        </pc:sldMkLst>
        <pc:spChg chg="mod">
          <ac:chgData name="Kädi Horm" userId="95d3e508-3b5d-45ae-a9f5-efb1aabb902b" providerId="ADAL" clId="{43CC003F-5251-4BFF-BCE7-CE1CFB8F6A96}" dt="2021-05-25T08:21:52.117" v="18" actId="108"/>
          <ac:spMkLst>
            <pc:docMk/>
            <pc:sldMk cId="0" sldId="277"/>
            <ac:spMk id="8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08:21:30.011" v="16" actId="20577"/>
          <ac:spMkLst>
            <pc:docMk/>
            <pc:sldMk cId="0" sldId="277"/>
            <ac:spMk id="10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08:22:07.377" v="32" actId="20577"/>
          <ac:spMkLst>
            <pc:docMk/>
            <pc:sldMk cId="0" sldId="277"/>
            <ac:spMk id="15" creationId="{00000000-0000-0000-0000-000000000000}"/>
          </ac:spMkLst>
        </pc:spChg>
        <pc:spChg chg="del">
          <ac:chgData name="Kädi Horm" userId="95d3e508-3b5d-45ae-a9f5-efb1aabb902b" providerId="ADAL" clId="{43CC003F-5251-4BFF-BCE7-CE1CFB8F6A96}" dt="2021-05-25T08:22:11.866" v="33" actId="478"/>
          <ac:spMkLst>
            <pc:docMk/>
            <pc:sldMk cId="0" sldId="277"/>
            <ac:spMk id="18" creationId="{00000000-0000-0000-0000-000000000000}"/>
          </ac:spMkLst>
        </pc:spChg>
      </pc:sldChg>
      <pc:sldChg chg="del ord setBg">
        <pc:chgData name="Kädi Horm" userId="95d3e508-3b5d-45ae-a9f5-efb1aabb902b" providerId="ADAL" clId="{43CC003F-5251-4BFF-BCE7-CE1CFB8F6A96}" dt="2021-05-27T06:03:05.847" v="665" actId="47"/>
        <pc:sldMkLst>
          <pc:docMk/>
          <pc:sldMk cId="0" sldId="278"/>
        </pc:sldMkLst>
      </pc:sldChg>
      <pc:sldChg chg="modSp mod setBg">
        <pc:chgData name="Kädi Horm" userId="95d3e508-3b5d-45ae-a9f5-efb1aabb902b" providerId="ADAL" clId="{43CC003F-5251-4BFF-BCE7-CE1CFB8F6A96}" dt="2021-05-25T08:36:41.165" v="174"/>
        <pc:sldMkLst>
          <pc:docMk/>
          <pc:sldMk cId="0" sldId="279"/>
        </pc:sldMkLst>
        <pc:spChg chg="mod">
          <ac:chgData name="Kädi Horm" userId="95d3e508-3b5d-45ae-a9f5-efb1aabb902b" providerId="ADAL" clId="{43CC003F-5251-4BFF-BCE7-CE1CFB8F6A96}" dt="2021-05-25T08:24:23.907" v="45" actId="20577"/>
          <ac:spMkLst>
            <pc:docMk/>
            <pc:sldMk cId="0" sldId="279"/>
            <ac:spMk id="23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08:30:39.601" v="67" actId="20577"/>
          <ac:spMkLst>
            <pc:docMk/>
            <pc:sldMk cId="0" sldId="279"/>
            <ac:spMk id="29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08:31:16.616" v="79" actId="5793"/>
          <ac:spMkLst>
            <pc:docMk/>
            <pc:sldMk cId="0" sldId="279"/>
            <ac:spMk id="30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08:32:16.829" v="139" actId="20577"/>
          <ac:spMkLst>
            <pc:docMk/>
            <pc:sldMk cId="0" sldId="279"/>
            <ac:spMk id="31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5T08:32:32.725" v="159" actId="20577"/>
          <ac:spMkLst>
            <pc:docMk/>
            <pc:sldMk cId="0" sldId="279"/>
            <ac:spMk id="35" creationId="{00000000-0000-0000-0000-000000000000}"/>
          </ac:spMkLst>
        </pc:spChg>
      </pc:sldChg>
      <pc:sldChg chg="addSp delSp modSp mod">
        <pc:chgData name="Kädi Horm" userId="95d3e508-3b5d-45ae-a9f5-efb1aabb902b" providerId="ADAL" clId="{43CC003F-5251-4BFF-BCE7-CE1CFB8F6A96}" dt="2021-05-26T12:33:41.999" v="658" actId="20577"/>
        <pc:sldMkLst>
          <pc:docMk/>
          <pc:sldMk cId="0" sldId="280"/>
        </pc:sldMkLst>
        <pc:spChg chg="mod">
          <ac:chgData name="Kädi Horm" userId="95d3e508-3b5d-45ae-a9f5-efb1aabb902b" providerId="ADAL" clId="{43CC003F-5251-4BFF-BCE7-CE1CFB8F6A96}" dt="2021-05-26T10:07:26.809" v="483" actId="1076"/>
          <ac:spMkLst>
            <pc:docMk/>
            <pc:sldMk cId="0" sldId="280"/>
            <ac:spMk id="9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6T12:33:41.999" v="658" actId="20577"/>
          <ac:spMkLst>
            <pc:docMk/>
            <pc:sldMk cId="0" sldId="280"/>
            <ac:spMk id="10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6T12:09:19.331" v="501" actId="1076"/>
          <ac:spMkLst>
            <pc:docMk/>
            <pc:sldMk cId="0" sldId="280"/>
            <ac:spMk id="11" creationId="{00000000-0000-0000-0000-000000000000}"/>
          </ac:spMkLst>
        </pc:spChg>
        <pc:spChg chg="mod">
          <ac:chgData name="Kädi Horm" userId="95d3e508-3b5d-45ae-a9f5-efb1aabb902b" providerId="ADAL" clId="{43CC003F-5251-4BFF-BCE7-CE1CFB8F6A96}" dt="2021-05-26T12:10:05.941" v="533" actId="20577"/>
          <ac:spMkLst>
            <pc:docMk/>
            <pc:sldMk cId="0" sldId="280"/>
            <ac:spMk id="12" creationId="{00000000-0000-0000-0000-000000000000}"/>
          </ac:spMkLst>
        </pc:spChg>
        <pc:spChg chg="add del">
          <ac:chgData name="Kädi Horm" userId="95d3e508-3b5d-45ae-a9f5-efb1aabb902b" providerId="ADAL" clId="{43CC003F-5251-4BFF-BCE7-CE1CFB8F6A96}" dt="2021-05-26T12:08:44.921" v="488"/>
          <ac:spMkLst>
            <pc:docMk/>
            <pc:sldMk cId="0" sldId="280"/>
            <ac:spMk id="13" creationId="{58B41BD0-6455-4D4C-8638-A3C6E1A7D315}"/>
          </ac:spMkLst>
        </pc:spChg>
        <pc:spChg chg="add del">
          <ac:chgData name="Kädi Horm" userId="95d3e508-3b5d-45ae-a9f5-efb1aabb902b" providerId="ADAL" clId="{43CC003F-5251-4BFF-BCE7-CE1CFB8F6A96}" dt="2021-05-26T12:09:45.685" v="515"/>
          <ac:spMkLst>
            <pc:docMk/>
            <pc:sldMk cId="0" sldId="280"/>
            <ac:spMk id="14" creationId="{99BBB915-D998-401B-A403-8201B68DA4E7}"/>
          </ac:spMkLst>
        </pc:spChg>
      </pc:sldChg>
      <pc:sldChg chg="addSp delSp modSp new del mod ord">
        <pc:chgData name="Kädi Horm" userId="95d3e508-3b5d-45ae-a9f5-efb1aabb902b" providerId="ADAL" clId="{43CC003F-5251-4BFF-BCE7-CE1CFB8F6A96}" dt="2021-05-26T10:01:38.571" v="405" actId="47"/>
        <pc:sldMkLst>
          <pc:docMk/>
          <pc:sldMk cId="4086381480" sldId="281"/>
        </pc:sldMkLst>
        <pc:spChg chg="add mod ord">
          <ac:chgData name="Kädi Horm" userId="95d3e508-3b5d-45ae-a9f5-efb1aabb902b" providerId="ADAL" clId="{43CC003F-5251-4BFF-BCE7-CE1CFB8F6A96}" dt="2021-05-26T09:43:23.283" v="299" actId="166"/>
          <ac:spMkLst>
            <pc:docMk/>
            <pc:sldMk cId="4086381480" sldId="281"/>
            <ac:spMk id="4" creationId="{F41BF1C3-A6C8-49C7-9C72-A3D25F202499}"/>
          </ac:spMkLst>
        </pc:spChg>
        <pc:spChg chg="add del mod">
          <ac:chgData name="Kädi Horm" userId="95d3e508-3b5d-45ae-a9f5-efb1aabb902b" providerId="ADAL" clId="{43CC003F-5251-4BFF-BCE7-CE1CFB8F6A96}" dt="2021-05-26T09:44:26.687" v="310" actId="478"/>
          <ac:spMkLst>
            <pc:docMk/>
            <pc:sldMk cId="4086381480" sldId="281"/>
            <ac:spMk id="5" creationId="{62999245-9B4C-46C1-BA66-D94A8E14043F}"/>
          </ac:spMkLst>
        </pc:spChg>
        <pc:picChg chg="add del mod">
          <ac:chgData name="Kädi Horm" userId="95d3e508-3b5d-45ae-a9f5-efb1aabb902b" providerId="ADAL" clId="{43CC003F-5251-4BFF-BCE7-CE1CFB8F6A96}" dt="2021-05-26T09:36:00.298" v="244" actId="478"/>
          <ac:picMkLst>
            <pc:docMk/>
            <pc:sldMk cId="4086381480" sldId="281"/>
            <ac:picMk id="3" creationId="{B6FDDBA1-973D-48C5-8C02-1431D03AA605}"/>
          </ac:picMkLst>
        </pc:picChg>
        <pc:picChg chg="add mod">
          <ac:chgData name="Kädi Horm" userId="95d3e508-3b5d-45ae-a9f5-efb1aabb902b" providerId="ADAL" clId="{43CC003F-5251-4BFF-BCE7-CE1CFB8F6A96}" dt="2021-05-26T09:57:15.794" v="376" actId="14100"/>
          <ac:picMkLst>
            <pc:docMk/>
            <pc:sldMk cId="4086381480" sldId="281"/>
            <ac:picMk id="7" creationId="{6770FF9B-D36A-4193-9887-298B2099FD5C}"/>
          </ac:picMkLst>
        </pc:picChg>
        <pc:picChg chg="add mod">
          <ac:chgData name="Kädi Horm" userId="95d3e508-3b5d-45ae-a9f5-efb1aabb902b" providerId="ADAL" clId="{43CC003F-5251-4BFF-BCE7-CE1CFB8F6A96}" dt="2021-05-26T09:37:44.078" v="259" actId="1076"/>
          <ac:picMkLst>
            <pc:docMk/>
            <pc:sldMk cId="4086381480" sldId="281"/>
            <ac:picMk id="12" creationId="{2B7D7412-FF72-4D9E-857D-1EEF76D45594}"/>
          </ac:picMkLst>
        </pc:picChg>
        <pc:picChg chg="add mod">
          <ac:chgData name="Kädi Horm" userId="95d3e508-3b5d-45ae-a9f5-efb1aabb902b" providerId="ADAL" clId="{43CC003F-5251-4BFF-BCE7-CE1CFB8F6A96}" dt="2021-05-26T09:59:01.217" v="385" actId="1076"/>
          <ac:picMkLst>
            <pc:docMk/>
            <pc:sldMk cId="4086381480" sldId="281"/>
            <ac:picMk id="38" creationId="{84162FFE-95C5-448A-9549-8763D8350142}"/>
          </ac:picMkLst>
        </pc:picChg>
        <pc:picChg chg="add mod">
          <ac:chgData name="Kädi Horm" userId="95d3e508-3b5d-45ae-a9f5-efb1aabb902b" providerId="ADAL" clId="{43CC003F-5251-4BFF-BCE7-CE1CFB8F6A96}" dt="2021-05-26T09:59:02.633" v="386" actId="1076"/>
          <ac:picMkLst>
            <pc:docMk/>
            <pc:sldMk cId="4086381480" sldId="281"/>
            <ac:picMk id="1026" creationId="{170CC2F3-CF0A-4023-8F4B-328729D95547}"/>
          </ac:picMkLst>
        </pc:picChg>
        <pc:picChg chg="add del mod">
          <ac:chgData name="Kädi Horm" userId="95d3e508-3b5d-45ae-a9f5-efb1aabb902b" providerId="ADAL" clId="{43CC003F-5251-4BFF-BCE7-CE1CFB8F6A96}" dt="2021-05-26T09:33:04" v="236" actId="478"/>
          <ac:picMkLst>
            <pc:docMk/>
            <pc:sldMk cId="4086381480" sldId="281"/>
            <ac:picMk id="1028" creationId="{D3EC4F79-B443-47D9-8BCE-3F643DA57832}"/>
          </ac:picMkLst>
        </pc:picChg>
        <pc:picChg chg="add del">
          <ac:chgData name="Kädi Horm" userId="95d3e508-3b5d-45ae-a9f5-efb1aabb902b" providerId="ADAL" clId="{43CC003F-5251-4BFF-BCE7-CE1CFB8F6A96}" dt="2021-05-26T09:34:19.845" v="238" actId="478"/>
          <ac:picMkLst>
            <pc:docMk/>
            <pc:sldMk cId="4086381480" sldId="281"/>
            <ac:picMk id="1030" creationId="{31CF8394-B5ED-412D-96F2-5195704C7811}"/>
          </ac:picMkLst>
        </pc:picChg>
        <pc:picChg chg="add del">
          <ac:chgData name="Kädi Horm" userId="95d3e508-3b5d-45ae-a9f5-efb1aabb902b" providerId="ADAL" clId="{43CC003F-5251-4BFF-BCE7-CE1CFB8F6A96}" dt="2021-05-26T09:35:17.729" v="240" actId="478"/>
          <ac:picMkLst>
            <pc:docMk/>
            <pc:sldMk cId="4086381480" sldId="281"/>
            <ac:picMk id="1032" creationId="{566B9854-5943-4C43-A1F4-1BEEFC14C052}"/>
          </ac:picMkLst>
        </pc:picChg>
        <pc:picChg chg="add del">
          <ac:chgData name="Kädi Horm" userId="95d3e508-3b5d-45ae-a9f5-efb1aabb902b" providerId="ADAL" clId="{43CC003F-5251-4BFF-BCE7-CE1CFB8F6A96}" dt="2021-05-26T09:35:25.049" v="242" actId="478"/>
          <ac:picMkLst>
            <pc:docMk/>
            <pc:sldMk cId="4086381480" sldId="281"/>
            <ac:picMk id="1034" creationId="{3923967E-E045-4782-8A9D-1DB95BA186A6}"/>
          </ac:picMkLst>
        </pc:picChg>
        <pc:picChg chg="add del mod">
          <ac:chgData name="Kädi Horm" userId="95d3e508-3b5d-45ae-a9f5-efb1aabb902b" providerId="ADAL" clId="{43CC003F-5251-4BFF-BCE7-CE1CFB8F6A96}" dt="2021-05-26T09:37:09.683" v="251" actId="478"/>
          <ac:picMkLst>
            <pc:docMk/>
            <pc:sldMk cId="4086381480" sldId="281"/>
            <ac:picMk id="1036" creationId="{4FA75448-5391-475F-AAA5-4BCD50561888}"/>
          </ac:picMkLst>
        </pc:picChg>
        <pc:picChg chg="add del">
          <ac:chgData name="Kädi Horm" userId="95d3e508-3b5d-45ae-a9f5-efb1aabb902b" providerId="ADAL" clId="{43CC003F-5251-4BFF-BCE7-CE1CFB8F6A96}" dt="2021-05-26T09:36:48.931" v="248" actId="478"/>
          <ac:picMkLst>
            <pc:docMk/>
            <pc:sldMk cId="4086381480" sldId="281"/>
            <ac:picMk id="1038" creationId="{4E45A2A5-C0D8-4E34-93BD-53D445C1BA7F}"/>
          </ac:picMkLst>
        </pc:picChg>
        <pc:picChg chg="add mod">
          <ac:chgData name="Kädi Horm" userId="95d3e508-3b5d-45ae-a9f5-efb1aabb902b" providerId="ADAL" clId="{43CC003F-5251-4BFF-BCE7-CE1CFB8F6A96}" dt="2021-05-26T09:59:49.997" v="392" actId="1076"/>
          <ac:picMkLst>
            <pc:docMk/>
            <pc:sldMk cId="4086381480" sldId="281"/>
            <ac:picMk id="1040" creationId="{84FF0DBB-EFED-49AA-8D0B-AEA17633911C}"/>
          </ac:picMkLst>
        </pc:picChg>
        <pc:picChg chg="add del">
          <ac:chgData name="Kädi Horm" userId="95d3e508-3b5d-45ae-a9f5-efb1aabb902b" providerId="ADAL" clId="{43CC003F-5251-4BFF-BCE7-CE1CFB8F6A96}" dt="2021-05-26T09:39:12.860" v="267" actId="478"/>
          <ac:picMkLst>
            <pc:docMk/>
            <pc:sldMk cId="4086381480" sldId="281"/>
            <ac:picMk id="1042" creationId="{482D113F-4186-4A5B-B246-EFC096BDF92A}"/>
          </ac:picMkLst>
        </pc:picChg>
        <pc:picChg chg="add del">
          <ac:chgData name="Kädi Horm" userId="95d3e508-3b5d-45ae-a9f5-efb1aabb902b" providerId="ADAL" clId="{43CC003F-5251-4BFF-BCE7-CE1CFB8F6A96}" dt="2021-05-26T09:39:29.674" v="269" actId="478"/>
          <ac:picMkLst>
            <pc:docMk/>
            <pc:sldMk cId="4086381480" sldId="281"/>
            <ac:picMk id="1044" creationId="{4854CA2D-5FAD-4F7E-B284-BB4EFA514A9F}"/>
          </ac:picMkLst>
        </pc:picChg>
        <pc:picChg chg="add del">
          <ac:chgData name="Kädi Horm" userId="95d3e508-3b5d-45ae-a9f5-efb1aabb902b" providerId="ADAL" clId="{43CC003F-5251-4BFF-BCE7-CE1CFB8F6A96}" dt="2021-05-26T09:39:52.631" v="271" actId="478"/>
          <ac:picMkLst>
            <pc:docMk/>
            <pc:sldMk cId="4086381480" sldId="281"/>
            <ac:picMk id="1046" creationId="{71DF87B3-39F1-44FC-92D7-B56881A43FA2}"/>
          </ac:picMkLst>
        </pc:picChg>
        <pc:picChg chg="add del mod">
          <ac:chgData name="Kädi Horm" userId="95d3e508-3b5d-45ae-a9f5-efb1aabb902b" providerId="ADAL" clId="{43CC003F-5251-4BFF-BCE7-CE1CFB8F6A96}" dt="2021-05-26T09:56:07.880" v="364" actId="478"/>
          <ac:picMkLst>
            <pc:docMk/>
            <pc:sldMk cId="4086381480" sldId="281"/>
            <ac:picMk id="1048" creationId="{C3A6FD90-9D0F-400A-B777-A516F35E112D}"/>
          </ac:picMkLst>
        </pc:picChg>
        <pc:picChg chg="add mod">
          <ac:chgData name="Kädi Horm" userId="95d3e508-3b5d-45ae-a9f5-efb1aabb902b" providerId="ADAL" clId="{43CC003F-5251-4BFF-BCE7-CE1CFB8F6A96}" dt="2021-05-26T09:55:12.619" v="358" actId="1076"/>
          <ac:picMkLst>
            <pc:docMk/>
            <pc:sldMk cId="4086381480" sldId="281"/>
            <ac:picMk id="1050" creationId="{3E040970-A86B-48BC-B5C9-BE18EF7FCDCF}"/>
          </ac:picMkLst>
        </pc:picChg>
        <pc:picChg chg="add mod">
          <ac:chgData name="Kädi Horm" userId="95d3e508-3b5d-45ae-a9f5-efb1aabb902b" providerId="ADAL" clId="{43CC003F-5251-4BFF-BCE7-CE1CFB8F6A96}" dt="2021-05-26T09:41:45.696" v="287" actId="1076"/>
          <ac:picMkLst>
            <pc:docMk/>
            <pc:sldMk cId="4086381480" sldId="281"/>
            <ac:picMk id="1052" creationId="{34B4199B-23CB-4656-889E-C6D0371FD0FA}"/>
          </ac:picMkLst>
        </pc:picChg>
        <pc:picChg chg="add mod">
          <ac:chgData name="Kädi Horm" userId="95d3e508-3b5d-45ae-a9f5-efb1aabb902b" providerId="ADAL" clId="{43CC003F-5251-4BFF-BCE7-CE1CFB8F6A96}" dt="2021-05-26T09:55:29.467" v="360" actId="1076"/>
          <ac:picMkLst>
            <pc:docMk/>
            <pc:sldMk cId="4086381480" sldId="281"/>
            <ac:picMk id="1054" creationId="{890CC030-C126-4D1C-8431-9A936FC766C1}"/>
          </ac:picMkLst>
        </pc:picChg>
        <pc:picChg chg="add del">
          <ac:chgData name="Kädi Horm" userId="95d3e508-3b5d-45ae-a9f5-efb1aabb902b" providerId="ADAL" clId="{43CC003F-5251-4BFF-BCE7-CE1CFB8F6A96}" dt="2021-05-26T09:44:44.254" v="313" actId="478"/>
          <ac:picMkLst>
            <pc:docMk/>
            <pc:sldMk cId="4086381480" sldId="281"/>
            <ac:picMk id="1058" creationId="{91B33ACC-EB77-439A-8D16-AEA3FF2C9013}"/>
          </ac:picMkLst>
        </pc:picChg>
        <pc:picChg chg="add del mod">
          <ac:chgData name="Kädi Horm" userId="95d3e508-3b5d-45ae-a9f5-efb1aabb902b" providerId="ADAL" clId="{43CC003F-5251-4BFF-BCE7-CE1CFB8F6A96}" dt="2021-05-26T09:45:09.873" v="316" actId="478"/>
          <ac:picMkLst>
            <pc:docMk/>
            <pc:sldMk cId="4086381480" sldId="281"/>
            <ac:picMk id="1060" creationId="{3E1189AE-0053-4E76-893D-3103EE3B9A87}"/>
          </ac:picMkLst>
        </pc:picChg>
        <pc:picChg chg="add del mod">
          <ac:chgData name="Kädi Horm" userId="95d3e508-3b5d-45ae-a9f5-efb1aabb902b" providerId="ADAL" clId="{43CC003F-5251-4BFF-BCE7-CE1CFB8F6A96}" dt="2021-05-26T09:45:31.875" v="320" actId="478"/>
          <ac:picMkLst>
            <pc:docMk/>
            <pc:sldMk cId="4086381480" sldId="281"/>
            <ac:picMk id="1062" creationId="{4FDCE21E-F083-4CF5-AD8D-D9A3000C39F8}"/>
          </ac:picMkLst>
        </pc:picChg>
        <pc:picChg chg="add del">
          <ac:chgData name="Kädi Horm" userId="95d3e508-3b5d-45ae-a9f5-efb1aabb902b" providerId="ADAL" clId="{43CC003F-5251-4BFF-BCE7-CE1CFB8F6A96}" dt="2021-05-26T09:45:53.689" v="322" actId="478"/>
          <ac:picMkLst>
            <pc:docMk/>
            <pc:sldMk cId="4086381480" sldId="281"/>
            <ac:picMk id="1064" creationId="{69276487-E450-405A-BCD9-AC66A4032539}"/>
          </ac:picMkLst>
        </pc:picChg>
        <pc:picChg chg="add del mod">
          <ac:chgData name="Kädi Horm" userId="95d3e508-3b5d-45ae-a9f5-efb1aabb902b" providerId="ADAL" clId="{43CC003F-5251-4BFF-BCE7-CE1CFB8F6A96}" dt="2021-05-26T09:54:48.915" v="354" actId="478"/>
          <ac:picMkLst>
            <pc:docMk/>
            <pc:sldMk cId="4086381480" sldId="281"/>
            <ac:picMk id="1066" creationId="{33443BC7-3E32-4C76-AD39-C9814EC64A45}"/>
          </ac:picMkLst>
        </pc:picChg>
        <pc:picChg chg="add del mod">
          <ac:chgData name="Kädi Horm" userId="95d3e508-3b5d-45ae-a9f5-efb1aabb902b" providerId="ADAL" clId="{43CC003F-5251-4BFF-BCE7-CE1CFB8F6A96}" dt="2021-05-26T09:46:51.539" v="330" actId="478"/>
          <ac:picMkLst>
            <pc:docMk/>
            <pc:sldMk cId="4086381480" sldId="281"/>
            <ac:picMk id="1068" creationId="{878F9AC6-E41B-4B19-8052-574856BD1B78}"/>
          </ac:picMkLst>
        </pc:picChg>
        <pc:picChg chg="add del mod">
          <ac:chgData name="Kädi Horm" userId="95d3e508-3b5d-45ae-a9f5-efb1aabb902b" providerId="ADAL" clId="{43CC003F-5251-4BFF-BCE7-CE1CFB8F6A96}" dt="2021-05-26T09:51:55.505" v="333" actId="478"/>
          <ac:picMkLst>
            <pc:docMk/>
            <pc:sldMk cId="4086381480" sldId="281"/>
            <ac:picMk id="1070" creationId="{29634707-FE56-48EC-A3CD-9DA730336637}"/>
          </ac:picMkLst>
        </pc:picChg>
        <pc:picChg chg="add del">
          <ac:chgData name="Kädi Horm" userId="95d3e508-3b5d-45ae-a9f5-efb1aabb902b" providerId="ADAL" clId="{43CC003F-5251-4BFF-BCE7-CE1CFB8F6A96}" dt="2021-05-26T09:53:14.710" v="335" actId="478"/>
          <ac:picMkLst>
            <pc:docMk/>
            <pc:sldMk cId="4086381480" sldId="281"/>
            <ac:picMk id="1072" creationId="{CB3ABF87-7B30-44EA-B6B4-CC6E8065A7B1}"/>
          </ac:picMkLst>
        </pc:picChg>
        <pc:picChg chg="add del mod">
          <ac:chgData name="Kädi Horm" userId="95d3e508-3b5d-45ae-a9f5-efb1aabb902b" providerId="ADAL" clId="{43CC003F-5251-4BFF-BCE7-CE1CFB8F6A96}" dt="2021-05-26T09:53:37.193" v="341" actId="478"/>
          <ac:picMkLst>
            <pc:docMk/>
            <pc:sldMk cId="4086381480" sldId="281"/>
            <ac:picMk id="1074" creationId="{0E72C5B3-AE29-4CBC-8571-874E9B26B70F}"/>
          </ac:picMkLst>
        </pc:picChg>
        <pc:picChg chg="add del mod">
          <ac:chgData name="Kädi Horm" userId="95d3e508-3b5d-45ae-a9f5-efb1aabb902b" providerId="ADAL" clId="{43CC003F-5251-4BFF-BCE7-CE1CFB8F6A96}" dt="2021-05-26T09:54:07.838" v="345" actId="478"/>
          <ac:picMkLst>
            <pc:docMk/>
            <pc:sldMk cId="4086381480" sldId="281"/>
            <ac:picMk id="1076" creationId="{2A18BEFF-0A45-410C-82E3-7918A74FB872}"/>
          </ac:picMkLst>
        </pc:picChg>
        <pc:picChg chg="add del mod">
          <ac:chgData name="Kädi Horm" userId="95d3e508-3b5d-45ae-a9f5-efb1aabb902b" providerId="ADAL" clId="{43CC003F-5251-4BFF-BCE7-CE1CFB8F6A96}" dt="2021-05-26T09:54:36.400" v="351" actId="478"/>
          <ac:picMkLst>
            <pc:docMk/>
            <pc:sldMk cId="4086381480" sldId="281"/>
            <ac:picMk id="1078" creationId="{C2475B1A-ABEC-42E3-A59B-3C36FF6792A0}"/>
          </ac:picMkLst>
        </pc:picChg>
        <pc:picChg chg="add mod">
          <ac:chgData name="Kädi Horm" userId="95d3e508-3b5d-45ae-a9f5-efb1aabb902b" providerId="ADAL" clId="{43CC003F-5251-4BFF-BCE7-CE1CFB8F6A96}" dt="2021-05-26T09:55:03.709" v="356" actId="1076"/>
          <ac:picMkLst>
            <pc:docMk/>
            <pc:sldMk cId="4086381480" sldId="281"/>
            <ac:picMk id="1080" creationId="{5CD7E68C-864A-4E91-A6CB-54DCBB4A3F0E}"/>
          </ac:picMkLst>
        </pc:picChg>
        <pc:picChg chg="add del">
          <ac:chgData name="Kädi Horm" userId="95d3e508-3b5d-45ae-a9f5-efb1aabb902b" providerId="ADAL" clId="{43CC003F-5251-4BFF-BCE7-CE1CFB8F6A96}" dt="2021-05-26T09:56:10.131" v="365" actId="478"/>
          <ac:picMkLst>
            <pc:docMk/>
            <pc:sldMk cId="4086381480" sldId="281"/>
            <ac:picMk id="1082" creationId="{CDEC05B1-BD49-4AAD-881B-F2817BA15F36}"/>
          </ac:picMkLst>
        </pc:picChg>
        <pc:picChg chg="add mod">
          <ac:chgData name="Kädi Horm" userId="95d3e508-3b5d-45ae-a9f5-efb1aabb902b" providerId="ADAL" clId="{43CC003F-5251-4BFF-BCE7-CE1CFB8F6A96}" dt="2021-05-26T09:56:34.588" v="370" actId="1076"/>
          <ac:picMkLst>
            <pc:docMk/>
            <pc:sldMk cId="4086381480" sldId="281"/>
            <ac:picMk id="1084" creationId="{AEC31FCD-A690-4FFB-B7A4-73B219C02B14}"/>
          </ac:picMkLst>
        </pc:picChg>
      </pc:sldChg>
      <pc:sldChg chg="addSp modSp new mod ord modAnim">
        <pc:chgData name="Kädi Horm" userId="95d3e508-3b5d-45ae-a9f5-efb1aabb902b" providerId="ADAL" clId="{43CC003F-5251-4BFF-BCE7-CE1CFB8F6A96}" dt="2021-05-26T12:33:34.971" v="657"/>
        <pc:sldMkLst>
          <pc:docMk/>
          <pc:sldMk cId="2687784270" sldId="282"/>
        </pc:sldMkLst>
        <pc:picChg chg="add mod">
          <ac:chgData name="Kädi Horm" userId="95d3e508-3b5d-45ae-a9f5-efb1aabb902b" providerId="ADAL" clId="{43CC003F-5251-4BFF-BCE7-CE1CFB8F6A96}" dt="2021-05-26T10:00:12.285" v="399" actId="14100"/>
          <ac:picMkLst>
            <pc:docMk/>
            <pc:sldMk cId="2687784270" sldId="282"/>
            <ac:picMk id="3" creationId="{C8A0ECA1-F18D-4F36-8A9B-F177B80FE0DF}"/>
          </ac:picMkLst>
        </pc:picChg>
        <pc:picChg chg="add mod">
          <ac:chgData name="Kädi Horm" userId="95d3e508-3b5d-45ae-a9f5-efb1aabb902b" providerId="ADAL" clId="{43CC003F-5251-4BFF-BCE7-CE1CFB8F6A96}" dt="2021-05-26T10:00:01.323" v="396" actId="1076"/>
          <ac:picMkLst>
            <pc:docMk/>
            <pc:sldMk cId="2687784270" sldId="282"/>
            <ac:picMk id="4" creationId="{A6829135-2D40-46F9-A37E-363D76FF54DC}"/>
          </ac:picMkLst>
        </pc:picChg>
        <pc:picChg chg="add mod">
          <ac:chgData name="Kädi Horm" userId="95d3e508-3b5d-45ae-a9f5-efb1aabb902b" providerId="ADAL" clId="{43CC003F-5251-4BFF-BCE7-CE1CFB8F6A96}" dt="2021-05-26T09:59:57.825" v="394" actId="1076"/>
          <ac:picMkLst>
            <pc:docMk/>
            <pc:sldMk cId="2687784270" sldId="282"/>
            <ac:picMk id="5" creationId="{91BA3B5F-88A1-4343-8CF3-4921A5F69F56}"/>
          </ac:picMkLst>
        </pc:picChg>
        <pc:picChg chg="add mod">
          <ac:chgData name="Kädi Horm" userId="95d3e508-3b5d-45ae-a9f5-efb1aabb902b" providerId="ADAL" clId="{43CC003F-5251-4BFF-BCE7-CE1CFB8F6A96}" dt="2021-05-26T10:01:07.809" v="401" actId="1076"/>
          <ac:picMkLst>
            <pc:docMk/>
            <pc:sldMk cId="2687784270" sldId="282"/>
            <ac:picMk id="6" creationId="{A54D41BD-03DA-4B40-B620-13CE691D76B8}"/>
          </ac:picMkLst>
        </pc:picChg>
        <pc:picChg chg="add mod">
          <ac:chgData name="Kädi Horm" userId="95d3e508-3b5d-45ae-a9f5-efb1aabb902b" providerId="ADAL" clId="{43CC003F-5251-4BFF-BCE7-CE1CFB8F6A96}" dt="2021-05-26T10:01:44.346" v="407" actId="1076"/>
          <ac:picMkLst>
            <pc:docMk/>
            <pc:sldMk cId="2687784270" sldId="282"/>
            <ac:picMk id="7" creationId="{E037AF68-CFD7-4CF6-A11F-891B38D7F4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svg"/><Relationship Id="rId7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arius.grigaliunas@primend.com" TargetMode="External"/><Relationship Id="rId2" Type="http://schemas.openxmlformats.org/officeDocument/2006/relationships/hyperlink" Target="mailto:sarunas.certokas@primend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svg"/><Relationship Id="rId7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svg"/><Relationship Id="rId7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3366256"/>
            <a:ext cx="16230600" cy="452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99"/>
              </a:lnSpc>
            </a:pPr>
            <a:r>
              <a:rPr lang="en-US" sz="11699" spc="-467">
                <a:solidFill>
                  <a:srgbClr val="EFEAE5"/>
                </a:solidFill>
                <a:latin typeface="RoxboroughCF Bold"/>
              </a:rPr>
              <a:t>Microsoft licensing </a:t>
            </a:r>
          </a:p>
          <a:p>
            <a:pPr>
              <a:lnSpc>
                <a:spcPts val="11699"/>
              </a:lnSpc>
            </a:pPr>
            <a:r>
              <a:rPr lang="en-US" sz="11699" spc="-467">
                <a:solidFill>
                  <a:srgbClr val="EFEAE5"/>
                </a:solidFill>
                <a:latin typeface="RoxboroughCF Bold"/>
              </a:rPr>
              <a:t>and deployment scenarios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EFEAE5"/>
                  </a:solidFill>
                  <a:latin typeface="RoxboroughCF"/>
                </a:rPr>
                <a:t>NEXT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04891" y="1784789"/>
            <a:ext cx="2344257" cy="668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04891" y="792080"/>
            <a:ext cx="2554409" cy="992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0847" y="110867"/>
            <a:ext cx="9306305" cy="10065266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C6EEE6F9-2C85-1943-A449-4AD1F3429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6891980" y="8940502"/>
            <a:ext cx="367320" cy="24443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A60FE16-DA1B-A34E-B0E0-65A9D04E4767}"/>
              </a:ext>
            </a:extLst>
          </p:cNvPr>
          <p:cNvSpPr txBox="1"/>
          <p:nvPr/>
        </p:nvSpPr>
        <p:spPr>
          <a:xfrm>
            <a:off x="15225884" y="8826658"/>
            <a:ext cx="1213711" cy="43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spc="52" dirty="0">
                <a:solidFill>
                  <a:srgbClr val="242424"/>
                </a:solidFill>
                <a:latin typeface="RoxboroughCF"/>
              </a:rPr>
              <a:t>NEXT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96085"/>
            <a:ext cx="16230600" cy="561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3"/>
              </a:lnSpc>
            </a:pPr>
            <a:r>
              <a:rPr lang="en-US" sz="11399" dirty="0">
                <a:solidFill>
                  <a:srgbClr val="242424"/>
                </a:solidFill>
                <a:latin typeface="RoxboroughCF"/>
              </a:rPr>
              <a:t>What will you </a:t>
            </a:r>
          </a:p>
          <a:p>
            <a:pPr>
              <a:lnSpc>
                <a:spcPts val="10943"/>
              </a:lnSpc>
            </a:pPr>
            <a:r>
              <a:rPr lang="en-US" sz="11399" dirty="0">
                <a:solidFill>
                  <a:srgbClr val="242424"/>
                </a:solidFill>
                <a:latin typeface="RoxboroughCF"/>
              </a:rPr>
              <a:t>get </a:t>
            </a:r>
            <a:r>
              <a:rPr lang="en-US" sz="11299" dirty="0">
                <a:solidFill>
                  <a:srgbClr val="242424"/>
                </a:solidFill>
                <a:latin typeface="RoxboroughCF"/>
              </a:rPr>
              <a:t>with </a:t>
            </a:r>
          </a:p>
          <a:p>
            <a:pPr>
              <a:lnSpc>
                <a:spcPts val="10943"/>
              </a:lnSpc>
            </a:pPr>
            <a:r>
              <a:rPr lang="en-US" sz="11299" dirty="0">
                <a:solidFill>
                  <a:srgbClr val="242424"/>
                </a:solidFill>
                <a:latin typeface="RoxboroughCF"/>
              </a:rPr>
              <a:t>Microsoft 365 </a:t>
            </a:r>
          </a:p>
          <a:p>
            <a:pPr>
              <a:lnSpc>
                <a:spcPts val="10943"/>
              </a:lnSpc>
            </a:pPr>
            <a:r>
              <a:rPr lang="en-US" sz="11299" dirty="0">
                <a:solidFill>
                  <a:srgbClr val="242424"/>
                </a:solidFill>
                <a:latin typeface="RoxboroughCF"/>
              </a:rPr>
              <a:t>E-plans</a:t>
            </a:r>
            <a:r>
              <a:rPr lang="et-EE" sz="11299" dirty="0">
                <a:solidFill>
                  <a:srgbClr val="242424"/>
                </a:solidFill>
                <a:latin typeface="RoxboroughCF"/>
              </a:rPr>
              <a:t>?</a:t>
            </a:r>
            <a:r>
              <a:rPr lang="en-US" sz="11299" dirty="0">
                <a:solidFill>
                  <a:srgbClr val="242424"/>
                </a:solidFill>
                <a:latin typeface="RoxboroughCF"/>
              </a:rPr>
              <a:t>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850640" y="2111224"/>
            <a:ext cx="6074659" cy="2471745"/>
            <a:chOff x="0" y="0"/>
            <a:chExt cx="8099545" cy="3295660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8099545" cy="67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42424"/>
                  </a:solidFill>
                  <a:latin typeface="RoxboroughCF"/>
                </a:rPr>
                <a:t>M365 E3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94115"/>
              <a:ext cx="8099545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424"/>
                  </a:solidFill>
                  <a:latin typeface="Poppins Light"/>
                </a:rPr>
                <a:t>Office 365 E3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424"/>
                  </a:solidFill>
                  <a:latin typeface="Poppins Light"/>
                </a:rPr>
                <a:t>Enterprise Mobility and Security E3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424"/>
                  </a:solidFill>
                  <a:latin typeface="Poppins Light"/>
                </a:rPr>
                <a:t>Windows per-user E3</a:t>
              </a:r>
            </a:p>
            <a:p>
              <a:pPr>
                <a:lnSpc>
                  <a:spcPts val="3359"/>
                </a:lnSpc>
              </a:pPr>
              <a:endParaRPr lang="en-US" sz="2399">
                <a:solidFill>
                  <a:srgbClr val="242424"/>
                </a:solidFill>
                <a:latin typeface="Poppins Light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50640" y="5143500"/>
            <a:ext cx="5698086" cy="2052645"/>
            <a:chOff x="0" y="0"/>
            <a:chExt cx="7597448" cy="2736860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7597448" cy="67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42424"/>
                  </a:solidFill>
                  <a:latin typeface="RoxboroughCF"/>
                </a:rPr>
                <a:t>M365 E5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94115"/>
              <a:ext cx="7597448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424"/>
                  </a:solidFill>
                  <a:latin typeface="Poppins Light"/>
                </a:rPr>
                <a:t>Office 365 E5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424"/>
                  </a:solidFill>
                  <a:latin typeface="Poppins Light"/>
                </a:rPr>
                <a:t>Enterprise Mobility and Security E5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424"/>
                  </a:solidFill>
                  <a:latin typeface="Poppins Light"/>
                </a:rPr>
                <a:t>Windows per-user E5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10" name="AutoShape 10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11" name="Group 11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 rot="-5400000">
            <a:off x="5550854" y="3383756"/>
            <a:ext cx="11739562" cy="9525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756"/>
          <a:stretch>
            <a:fillRect/>
          </a:stretch>
        </p:blipFill>
        <p:spPr>
          <a:xfrm>
            <a:off x="514350" y="1515771"/>
            <a:ext cx="17259300" cy="77425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1122" y="512506"/>
            <a:ext cx="16465757" cy="92619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8021301" y="0"/>
            <a:ext cx="9525" cy="9258300"/>
          </a:xfrm>
          <a:prstGeom prst="rect">
            <a:avLst/>
          </a:prstGeom>
          <a:solidFill>
            <a:srgbClr val="242424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316" y="3497119"/>
            <a:ext cx="622548" cy="405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316" y="5777639"/>
            <a:ext cx="539223" cy="540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316" y="6460602"/>
            <a:ext cx="539223" cy="53922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44000" y="3444558"/>
            <a:ext cx="3821906" cy="138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RoxboroughCF Bold"/>
              </a:rPr>
              <a:t>Office 365 E1 310 users 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RoxboroughCF Bold"/>
              </a:rPr>
              <a:t>Office 365 E3 200 users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RoxboroughCF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0042" y="4138156"/>
            <a:ext cx="5733633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 Light"/>
              </a:rPr>
              <a:t>200 users are business users needing Office Desktop installed additionally to the cloud services  (Exchange, SharePoint, Teams, OneDrive)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4418" y="1095375"/>
            <a:ext cx="13939851" cy="32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6"/>
              </a:lnSpc>
            </a:pPr>
            <a:r>
              <a:rPr lang="en-US" sz="2600">
                <a:solidFill>
                  <a:srgbClr val="242424"/>
                </a:solidFill>
                <a:latin typeface="RoxboroughCF"/>
              </a:rPr>
              <a:t>CASE STUDY  1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4417" y="2428429"/>
            <a:ext cx="6398659" cy="595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oxboroughCF"/>
              </a:rPr>
              <a:t>Company „</a:t>
            </a:r>
            <a:r>
              <a:rPr lang="et-EE" sz="3700" dirty="0" err="1">
                <a:solidFill>
                  <a:srgbClr val="000000"/>
                </a:solidFill>
                <a:latin typeface="RoxboroughCF"/>
              </a:rPr>
              <a:t>Good</a:t>
            </a:r>
            <a:r>
              <a:rPr lang="et-EE" sz="3700" dirty="0">
                <a:solidFill>
                  <a:srgbClr val="000000"/>
                </a:solidFill>
                <a:latin typeface="RoxboroughCF"/>
              </a:rPr>
              <a:t> Business</a:t>
            </a:r>
            <a:r>
              <a:rPr lang="en-US" sz="3700" dirty="0">
                <a:solidFill>
                  <a:srgbClr val="000000"/>
                </a:solidFill>
                <a:latin typeface="RoxboroughCF"/>
              </a:rPr>
              <a:t>“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0042" y="3420919"/>
            <a:ext cx="2659033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RoxboroughCF"/>
              </a:rPr>
              <a:t>510 users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0042" y="5762271"/>
            <a:ext cx="366414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Fixed budget for 3 years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0042" y="6449280"/>
            <a:ext cx="5573035" cy="116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The least possible time spent on licensing </a:t>
            </a:r>
          </a:p>
          <a:p>
            <a:pPr>
              <a:lnSpc>
                <a:spcPts val="3093"/>
              </a:lnSpc>
            </a:pPr>
            <a:endParaRPr lang="en-US" sz="2599">
              <a:solidFill>
                <a:srgbClr val="000000"/>
              </a:solidFill>
              <a:latin typeface="RoxboroughCF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44000" y="2428429"/>
            <a:ext cx="28158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Best solution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5837919"/>
            <a:ext cx="7611150" cy="260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0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RoxboroughCF Bold"/>
              </a:rPr>
              <a:t>ESA</a:t>
            </a:r>
          </a:p>
          <a:p>
            <a:pPr marL="539750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RoxboroughCF Bold"/>
              </a:rPr>
              <a:t>Price fixed for 3 years (for products entered on the signing phase)</a:t>
            </a:r>
          </a:p>
          <a:p>
            <a:pPr marL="539750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RoxboroughCF Bold"/>
              </a:rPr>
              <a:t>Payments once per year, reservations for online services 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RoxboroughCF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144000" y="4905236"/>
            <a:ext cx="4842867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Suggested Agreement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8021301" y="0"/>
            <a:ext cx="9525" cy="9258300"/>
          </a:xfrm>
          <a:prstGeom prst="rect">
            <a:avLst/>
          </a:prstGeom>
          <a:solidFill>
            <a:srgbClr val="242424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4418" y="4115065"/>
            <a:ext cx="622548" cy="405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44000" y="3444558"/>
            <a:ext cx="7307014" cy="184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RoxboroughCF Bold"/>
              </a:rPr>
              <a:t>Office 365 E1 </a:t>
            </a:r>
          </a:p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RoxboroughCF Bold"/>
              </a:rPr>
              <a:t>there is no single license for Teams usage only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RoxboroughCF Bold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RoxboroughC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3919" y="4784181"/>
            <a:ext cx="573363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Poppins Light"/>
              </a:rPr>
              <a:t>Need for Microsoft Teams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 Light"/>
              </a:rPr>
              <a:t>Valid </a:t>
            </a:r>
            <a:r>
              <a:rPr lang="en-US" sz="2600" dirty="0">
                <a:solidFill>
                  <a:srgbClr val="000000"/>
                </a:solidFill>
                <a:latin typeface="Poppins Light"/>
              </a:rPr>
              <a:t>EAS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4418" y="1095375"/>
            <a:ext cx="13939851" cy="32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6"/>
              </a:lnSpc>
            </a:pPr>
            <a:r>
              <a:rPr lang="en-US" sz="2600">
                <a:solidFill>
                  <a:srgbClr val="242424"/>
                </a:solidFill>
                <a:latin typeface="RoxboroughCF"/>
              </a:rPr>
              <a:t>CASE STUDY 2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4417" y="2428429"/>
            <a:ext cx="7476884" cy="595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oxboroughCF"/>
              </a:rPr>
              <a:t>Company „</a:t>
            </a:r>
            <a:r>
              <a:rPr lang="et-EE" sz="3700" dirty="0">
                <a:solidFill>
                  <a:srgbClr val="000000"/>
                </a:solidFill>
                <a:latin typeface="RoxboroughCF"/>
              </a:rPr>
              <a:t>Best Business</a:t>
            </a:r>
            <a:r>
              <a:rPr lang="en-US" sz="3700" dirty="0">
                <a:solidFill>
                  <a:srgbClr val="000000"/>
                </a:solidFill>
                <a:latin typeface="RoxboroughCF"/>
              </a:rPr>
              <a:t>“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3144" y="4038865"/>
            <a:ext cx="3565077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RoxboroughCF"/>
              </a:rPr>
              <a:t>600 users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2428429"/>
            <a:ext cx="28158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Best solution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6015130"/>
            <a:ext cx="7611150" cy="260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RoxboroughCF Bold"/>
              </a:rPr>
              <a:t>Alternativly for „kiosk users“– Microsoft 365 F1*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RoxboroughCF Bold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RoxboroughCF Bold"/>
              </a:rPr>
              <a:t>* Rules for Kiosk users licensing are special and needs to be clarified if valid certain circumstances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RoxboroughCF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0" y="4905236"/>
            <a:ext cx="4842867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Suggested Agreement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8021301" y="0"/>
            <a:ext cx="9525" cy="9258300"/>
          </a:xfrm>
          <a:prstGeom prst="rect">
            <a:avLst/>
          </a:prstGeom>
          <a:solidFill>
            <a:srgbClr val="242424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316" y="3497119"/>
            <a:ext cx="622548" cy="405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44000" y="3448275"/>
            <a:ext cx="7831598" cy="184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RoxboroughCF Bold"/>
              </a:rPr>
              <a:t>Microsoft 365 E3 – 550 users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RoxboroughCF Bold"/>
              </a:rPr>
              <a:t>Azure AD Premium Plan 2 additional product– 50 users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RoxboroughC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3864" y="4288836"/>
            <a:ext cx="5733633" cy="369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Light"/>
              </a:rPr>
              <a:t>Office 365 with desktop usage rights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Light"/>
              </a:rPr>
              <a:t>All the users/devices should be handled mobile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Light"/>
              </a:rPr>
              <a:t>The operating system is out of date;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Light"/>
              </a:rPr>
              <a:t>50 IT department workers need additionally Azure AD Prem Plan 2 </a:t>
            </a:r>
          </a:p>
          <a:p>
            <a:pPr>
              <a:lnSpc>
                <a:spcPts val="2800"/>
              </a:lnSpc>
            </a:pPr>
            <a:endParaRPr lang="en-US" sz="2399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4418" y="1095375"/>
            <a:ext cx="13939851" cy="32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6"/>
              </a:lnSpc>
            </a:pPr>
            <a:r>
              <a:rPr lang="en-US" sz="2600">
                <a:solidFill>
                  <a:srgbClr val="242424"/>
                </a:solidFill>
                <a:latin typeface="RoxboroughCF"/>
              </a:rPr>
              <a:t>CASE STUDY  3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000" y="2411059"/>
            <a:ext cx="7831598" cy="595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oxboroughCF"/>
              </a:rPr>
              <a:t>Company „</a:t>
            </a:r>
            <a:r>
              <a:rPr lang="et-EE" sz="3700" dirty="0">
                <a:solidFill>
                  <a:srgbClr val="000000"/>
                </a:solidFill>
                <a:latin typeface="RoxboroughCF"/>
              </a:rPr>
              <a:t>The </a:t>
            </a:r>
            <a:r>
              <a:rPr lang="et-EE" sz="3700" dirty="0" err="1">
                <a:solidFill>
                  <a:srgbClr val="000000"/>
                </a:solidFill>
                <a:latin typeface="RoxboroughCF"/>
              </a:rPr>
              <a:t>Greatest</a:t>
            </a:r>
            <a:r>
              <a:rPr lang="et-EE" sz="3700" dirty="0">
                <a:solidFill>
                  <a:srgbClr val="000000"/>
                </a:solidFill>
                <a:latin typeface="RoxboroughCF"/>
              </a:rPr>
              <a:t> Business </a:t>
            </a:r>
            <a:r>
              <a:rPr lang="en-US" sz="3700" dirty="0">
                <a:solidFill>
                  <a:srgbClr val="000000"/>
                </a:solidFill>
                <a:latin typeface="RoxboroughCF"/>
              </a:rPr>
              <a:t>“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0041" y="3420919"/>
            <a:ext cx="2659033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RoxboroughCF"/>
              </a:rPr>
              <a:t>500 users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2432147"/>
            <a:ext cx="28158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Best solution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6559388"/>
            <a:ext cx="7611150" cy="184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oxboroughCF Bold"/>
              </a:rPr>
              <a:t>CSP (monthly payments, 1-year agreement term, flexibility)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oxboroughCF Bold"/>
              </a:rPr>
              <a:t>EAS (3 years fixed price, time saver)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RoxboroughCF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0" y="5636229"/>
            <a:ext cx="4842867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Suggested Agreement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8601280" y="4657725"/>
            <a:ext cx="27259" cy="460057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8" name="TextBox 8"/>
          <p:cNvSpPr txBox="1"/>
          <p:nvPr/>
        </p:nvSpPr>
        <p:spPr>
          <a:xfrm>
            <a:off x="9717128" y="5616893"/>
            <a:ext cx="7831598" cy="289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xboroughCF"/>
              </a:rPr>
              <a:t>1 +users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xboroughCF"/>
              </a:rPr>
              <a:t>Fixed prices for 1 year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xboroughCF"/>
              </a:rPr>
              <a:t>Flexibility in adding and removing users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xboroughCF"/>
              </a:rPr>
              <a:t>Billing annually or monthly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4585" y="4402773"/>
            <a:ext cx="3500737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RoxboroughCF"/>
              </a:rPr>
              <a:t>ESA/EA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17127" y="4402773"/>
            <a:ext cx="2420353" cy="733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RoxboroughCF"/>
              </a:rPr>
              <a:t>CSP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7328" y="1247775"/>
            <a:ext cx="15579050" cy="246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07"/>
              </a:lnSpc>
            </a:pPr>
            <a:r>
              <a:rPr lang="en-US" sz="9799">
                <a:solidFill>
                  <a:srgbClr val="242424"/>
                </a:solidFill>
                <a:latin typeface="RoxboroughCF"/>
              </a:rPr>
              <a:t>What are the licensing options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255" y="5035868"/>
            <a:ext cx="7831598" cy="347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endParaRPr/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xboroughCF"/>
              </a:rPr>
              <a:t>500 + users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xboroughCF"/>
              </a:rPr>
              <a:t>Fixed Contract period: 3 years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xboroughCF"/>
              </a:rPr>
              <a:t>Annual reporting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xboroughCF"/>
              </a:rPr>
              <a:t>Convenient, comfortable, and budget-friendly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545" y="4031999"/>
            <a:ext cx="11003184" cy="139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242424"/>
                </a:solidFill>
                <a:latin typeface="Poppins Light"/>
              </a:rPr>
              <a:t>Through EA/EAS agreement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242424"/>
                </a:solidFill>
                <a:latin typeface="Poppins Light"/>
              </a:rPr>
              <a:t>Upfront payments 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242424"/>
                </a:solidFill>
                <a:latin typeface="Poppins Light"/>
              </a:rPr>
              <a:t>Overage billing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7328" y="1247775"/>
            <a:ext cx="10284072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07"/>
              </a:lnSpc>
            </a:pPr>
            <a:r>
              <a:rPr lang="en-US" sz="9799" dirty="0" err="1">
                <a:solidFill>
                  <a:srgbClr val="242424"/>
                </a:solidFill>
                <a:latin typeface="RoxboroughCF"/>
              </a:rPr>
              <a:t>Microsof</a:t>
            </a:r>
            <a:r>
              <a:rPr lang="et-EE" sz="9799" dirty="0">
                <a:solidFill>
                  <a:srgbClr val="242424"/>
                </a:solidFill>
                <a:latin typeface="RoxboroughCF"/>
              </a:rPr>
              <a:t>t</a:t>
            </a:r>
            <a:r>
              <a:rPr lang="en-US" sz="9799" dirty="0">
                <a:solidFill>
                  <a:srgbClr val="242424"/>
                </a:solidFill>
                <a:latin typeface="RoxboroughCF"/>
              </a:rPr>
              <a:t> Azure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7328" y="9463972"/>
            <a:ext cx="567339" cy="5659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12949"/>
            <a:ext cx="580568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242424"/>
                </a:solidFill>
                <a:latin typeface="RoxboroughCF"/>
              </a:rPr>
              <a:t>Monetary Commitment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957107"/>
            <a:ext cx="4417757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242424"/>
                </a:solidFill>
                <a:latin typeface="RoxboroughCF"/>
              </a:rPr>
              <a:t>Pay as You Go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72545" y="6056167"/>
            <a:ext cx="11003184" cy="92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42424"/>
                </a:solidFill>
                <a:latin typeface="Poppins Light"/>
              </a:rPr>
              <a:t>Through CSP agreement</a:t>
            </a:r>
          </a:p>
          <a:p>
            <a:pPr marL="561340" lvl="1" indent="-280670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42424"/>
                </a:solidFill>
                <a:latin typeface="Poppins Light"/>
              </a:rPr>
              <a:t>Pay according to 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585580"/>
            <a:ext cx="4417757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242424"/>
                </a:solidFill>
                <a:latin typeface="RoxboroughCF"/>
              </a:rPr>
              <a:t>Usage by services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72545" y="7684640"/>
            <a:ext cx="11003184" cy="92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242424"/>
                </a:solidFill>
                <a:latin typeface="Poppins Light"/>
              </a:rPr>
              <a:t>Available through EAS and CSP 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242424"/>
                </a:solidFill>
                <a:latin typeface="Poppins Light"/>
              </a:rPr>
              <a:t>Rich pool of choices - requires specific knowledge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7328" y="2432304"/>
            <a:ext cx="8226672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RoxboroughCF"/>
              </a:rPr>
              <a:t>What's the best option for me?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16165" y="9489440"/>
            <a:ext cx="7780734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Poppins Light"/>
              </a:rPr>
              <a:t>azure.microsoft.com</a:t>
            </a:r>
            <a:r>
              <a:rPr lang="en-US" sz="2400" dirty="0">
                <a:solidFill>
                  <a:srgbClr val="000000"/>
                </a:solidFill>
                <a:latin typeface="Poppins Light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Poppins Light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Poppins Light"/>
              </a:rPr>
              <a:t>-us/pricing/calculator/</a:t>
            </a:r>
          </a:p>
        </p:txBody>
      </p:sp>
      <p:sp>
        <p:nvSpPr>
          <p:cNvPr id="17" name="AutoShape 17"/>
          <p:cNvSpPr/>
          <p:nvPr/>
        </p:nvSpPr>
        <p:spPr>
          <a:xfrm>
            <a:off x="0" y="3556627"/>
            <a:ext cx="18288000" cy="9525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21010"/>
            <a:ext cx="4711947" cy="2675274"/>
            <a:chOff x="0" y="0"/>
            <a:chExt cx="6282595" cy="3567032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628259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dirty="0">
                  <a:solidFill>
                    <a:srgbClr val="242424"/>
                  </a:solidFill>
                  <a:latin typeface="RoxboroughCF"/>
                </a:rPr>
                <a:t>Number of discount possibilities 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59001"/>
              <a:ext cx="6282595" cy="160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242424"/>
                  </a:solidFill>
                  <a:latin typeface="Poppins Light"/>
                </a:rPr>
                <a:t>Discount program for Azure services</a:t>
              </a:r>
            </a:p>
            <a:p>
              <a:pPr>
                <a:lnSpc>
                  <a:spcPts val="3219"/>
                </a:lnSpc>
              </a:pPr>
              <a:endParaRPr lang="en-US" sz="2300">
                <a:solidFill>
                  <a:srgbClr val="242424"/>
                </a:solidFill>
                <a:latin typeface="Poppins Light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88027" y="5421010"/>
            <a:ext cx="4711947" cy="2675274"/>
            <a:chOff x="0" y="0"/>
            <a:chExt cx="6282595" cy="3567032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628259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42424"/>
                  </a:solidFill>
                  <a:latin typeface="RoxboroughCF"/>
                </a:rPr>
                <a:t>Versatile planning capabilities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59001"/>
              <a:ext cx="6282595" cy="160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242424"/>
                  </a:solidFill>
                  <a:latin typeface="Poppins Light"/>
                </a:rPr>
                <a:t>Advance planning capability of 1-3 years allows for budget savings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47353" y="5421010"/>
            <a:ext cx="4711947" cy="3084849"/>
            <a:chOff x="0" y="0"/>
            <a:chExt cx="6282595" cy="4113132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628259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42424"/>
                  </a:solidFill>
                  <a:latin typeface="RoxboroughCF"/>
                </a:rPr>
                <a:t>Flexible payment arrangements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59001"/>
              <a:ext cx="6282595" cy="2154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242424"/>
                  </a:solidFill>
                  <a:latin typeface="Poppins Light"/>
                </a:rPr>
                <a:t>Can be ordered through CSP program, paying monthly bases and through EAS agreement as a part of monetary commitment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12" name="AutoShape 12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13" name="Group 13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88027" y="4520964"/>
            <a:ext cx="1357597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900" spc="58">
                <a:solidFill>
                  <a:srgbClr val="242424"/>
                </a:solidFill>
                <a:latin typeface="RoxboroughCF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47353" y="4520964"/>
            <a:ext cx="1357597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900" spc="58">
                <a:solidFill>
                  <a:srgbClr val="242424"/>
                </a:solidFill>
                <a:latin typeface="RoxboroughCF"/>
              </a:rPr>
              <a:t>03</a:t>
            </a:r>
          </a:p>
        </p:txBody>
      </p:sp>
      <p:sp>
        <p:nvSpPr>
          <p:cNvPr id="18" name="AutoShape 18"/>
          <p:cNvSpPr/>
          <p:nvPr/>
        </p:nvSpPr>
        <p:spPr>
          <a:xfrm>
            <a:off x="0" y="3556627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19" name="TextBox 19"/>
          <p:cNvSpPr txBox="1"/>
          <p:nvPr/>
        </p:nvSpPr>
        <p:spPr>
          <a:xfrm>
            <a:off x="917328" y="1247775"/>
            <a:ext cx="15579050" cy="127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07"/>
              </a:lnSpc>
            </a:pPr>
            <a:r>
              <a:rPr lang="en-US" sz="9799">
                <a:solidFill>
                  <a:srgbClr val="242424"/>
                </a:solidFill>
                <a:latin typeface="RoxboroughCF"/>
              </a:rPr>
              <a:t>Azure RI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7328" y="2432304"/>
            <a:ext cx="8226672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RoxboroughCF"/>
              </a:rPr>
              <a:t>Smart choice for better pricing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4520964"/>
            <a:ext cx="1357597" cy="468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900" spc="58" dirty="0">
                <a:solidFill>
                  <a:srgbClr val="242424"/>
                </a:solidFill>
                <a:latin typeface="RoxboroughCF"/>
              </a:rPr>
              <a:t>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243439" y="2641012"/>
            <a:ext cx="6533845" cy="3023472"/>
            <a:chOff x="0" y="0"/>
            <a:chExt cx="20005061" cy="92571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05061" cy="9257143"/>
            </a:xfrm>
            <a:custGeom>
              <a:avLst/>
              <a:gdLst/>
              <a:ahLst/>
              <a:cxnLst/>
              <a:rect l="l" t="t" r="r" b="b"/>
              <a:pathLst>
                <a:path w="20005061" h="9257143">
                  <a:moveTo>
                    <a:pt x="0" y="0"/>
                  </a:moveTo>
                  <a:lnTo>
                    <a:pt x="0" y="9257143"/>
                  </a:lnTo>
                  <a:lnTo>
                    <a:pt x="20005061" y="9257143"/>
                  </a:lnTo>
                  <a:lnTo>
                    <a:pt x="20005061" y="0"/>
                  </a:lnTo>
                  <a:lnTo>
                    <a:pt x="0" y="0"/>
                  </a:lnTo>
                  <a:close/>
                  <a:moveTo>
                    <a:pt x="19944100" y="9196182"/>
                  </a:moveTo>
                  <a:lnTo>
                    <a:pt x="59690" y="9196182"/>
                  </a:lnTo>
                  <a:lnTo>
                    <a:pt x="59690" y="59690"/>
                  </a:lnTo>
                  <a:lnTo>
                    <a:pt x="19944100" y="59690"/>
                  </a:lnTo>
                  <a:lnTo>
                    <a:pt x="19944100" y="9196183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5199" r="9825"/>
          <a:stretch>
            <a:fillRect/>
          </a:stretch>
        </p:blipFill>
        <p:spPr>
          <a:xfrm>
            <a:off x="8214239" y="1069922"/>
            <a:ext cx="3903814" cy="689539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6" name="AutoShape 6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7" name="Group 7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1925530" y="3336489"/>
            <a:ext cx="6533845" cy="3023472"/>
            <a:chOff x="0" y="0"/>
            <a:chExt cx="20005061" cy="92571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005061" cy="9257143"/>
            </a:xfrm>
            <a:custGeom>
              <a:avLst/>
              <a:gdLst/>
              <a:ahLst/>
              <a:cxnLst/>
              <a:rect l="l" t="t" r="r" b="b"/>
              <a:pathLst>
                <a:path w="20005061" h="9257143">
                  <a:moveTo>
                    <a:pt x="0" y="0"/>
                  </a:moveTo>
                  <a:lnTo>
                    <a:pt x="0" y="9257143"/>
                  </a:lnTo>
                  <a:lnTo>
                    <a:pt x="20005061" y="9257143"/>
                  </a:lnTo>
                  <a:lnTo>
                    <a:pt x="20005061" y="0"/>
                  </a:lnTo>
                  <a:lnTo>
                    <a:pt x="0" y="0"/>
                  </a:lnTo>
                  <a:close/>
                  <a:moveTo>
                    <a:pt x="19944100" y="9196182"/>
                  </a:moveTo>
                  <a:lnTo>
                    <a:pt x="59690" y="9196182"/>
                  </a:lnTo>
                  <a:lnTo>
                    <a:pt x="59690" y="59690"/>
                  </a:lnTo>
                  <a:lnTo>
                    <a:pt x="19944100" y="59690"/>
                  </a:lnTo>
                  <a:lnTo>
                    <a:pt x="19944100" y="9196183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12256" r="12256"/>
          <a:stretch>
            <a:fillRect/>
          </a:stretch>
        </p:blipFill>
        <p:spPr>
          <a:xfrm>
            <a:off x="12628204" y="1069922"/>
            <a:ext cx="3903814" cy="68953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l="17858" t="14841" r="17858"/>
          <a:stretch>
            <a:fillRect/>
          </a:stretch>
        </p:blipFill>
        <p:spPr>
          <a:xfrm>
            <a:off x="12628204" y="1069922"/>
            <a:ext cx="3903814" cy="689539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1346147"/>
            <a:ext cx="6564781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242424"/>
                </a:solidFill>
                <a:latin typeface="RoxboroughCF"/>
              </a:rPr>
              <a:t>Presented by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14239" y="8406006"/>
            <a:ext cx="233749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RoxboroughCF"/>
              </a:rPr>
              <a:t>Helen Põdra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63327" y="8353272"/>
            <a:ext cx="203477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RoxboroughCF"/>
              </a:rPr>
              <a:t>Kädi Horm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68114" y="3246913"/>
            <a:ext cx="7740929" cy="4726805"/>
            <a:chOff x="0" y="0"/>
            <a:chExt cx="10321239" cy="63024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10321239" cy="630240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26184" t="29254"/>
            <a:stretch>
              <a:fillRect/>
            </a:stretch>
          </p:blipFill>
          <p:spPr>
            <a:xfrm>
              <a:off x="1453808" y="419310"/>
              <a:ext cx="7413622" cy="4738337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2483576"/>
            <a:ext cx="15735994" cy="156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12000">
                <a:solidFill>
                  <a:srgbClr val="242424"/>
                </a:solidFill>
                <a:latin typeface="RoxboroughCF"/>
              </a:rPr>
              <a:t>Fast Track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766333"/>
            <a:ext cx="9139414" cy="320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sz="4600" dirty="0">
                <a:solidFill>
                  <a:srgbClr val="000000"/>
                </a:solidFill>
                <a:latin typeface="RoxboroughCF"/>
              </a:rPr>
              <a:t>Helps to ensure the successful deployment and user adoption of Microsoft 365 solutions at optimal costs</a:t>
            </a:r>
            <a:r>
              <a:rPr lang="et-EE" sz="4600" dirty="0">
                <a:solidFill>
                  <a:srgbClr val="000000"/>
                </a:solidFill>
                <a:latin typeface="RoxboroughCF"/>
              </a:rPr>
              <a:t>. </a:t>
            </a:r>
            <a:endParaRPr lang="en-US" sz="4600" dirty="0">
              <a:solidFill>
                <a:srgbClr val="000000"/>
              </a:solidFill>
              <a:latin typeface="RoxboroughCF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1628866"/>
            <a:ext cx="9139414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RoxboroughCF"/>
              </a:rPr>
              <a:t>Next step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050707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52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xboroughCF"/>
                  <a:ea typeface="+mn-ea"/>
                  <a:cs typeface="+mn-cs"/>
                </a:rPr>
                <a:t>NEXT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18104" y="6469207"/>
            <a:ext cx="836699" cy="7969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03863" y="4052922"/>
            <a:ext cx="850940" cy="7565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7269" y="6591443"/>
            <a:ext cx="602211" cy="6719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67890" y="5316941"/>
            <a:ext cx="618387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Access to the best </a:t>
            </a:r>
          </a:p>
          <a:p>
            <a:pPr marL="0" marR="0" lvl="0" indent="0" algn="l" defTabSz="914400" rtl="0" eaLnBrk="1" fontAlgn="auto" latinLnBrk="0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technical know-how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79962" y="4779809"/>
            <a:ext cx="1676826" cy="16768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3689968"/>
            <a:ext cx="1579349" cy="1579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510522" y="4698017"/>
            <a:ext cx="1837622" cy="183762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1247775"/>
            <a:ext cx="15735994" cy="127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4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Why use FastTrack?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48144" y="6701853"/>
            <a:ext cx="331537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Guided support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67890" y="4081497"/>
            <a:ext cx="566145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Professional transition </a:t>
            </a:r>
          </a:p>
          <a:p>
            <a:pPr marL="0" marR="0" lvl="0" indent="0" algn="l" defTabSz="914400" rtl="0" eaLnBrk="1" fontAlgn="auto" latinLnBrk="0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to the cloud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48144" y="5418483"/>
            <a:ext cx="618387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Time-efficient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67890" y="6702902"/>
            <a:ext cx="618387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Deployment process is professionally managed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48144" y="4193079"/>
            <a:ext cx="618387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"/>
                <a:ea typeface="+mn-ea"/>
                <a:cs typeface="+mn-cs"/>
              </a:rPr>
              <a:t>Cost-efficient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56319" y="2644663"/>
            <a:ext cx="13631681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TextBox 3"/>
          <p:cNvSpPr txBox="1"/>
          <p:nvPr/>
        </p:nvSpPr>
        <p:spPr>
          <a:xfrm>
            <a:off x="4603961" y="2850168"/>
            <a:ext cx="4707067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242424"/>
                </a:solidFill>
                <a:latin typeface="RoxboroughCF"/>
              </a:rPr>
              <a:t>Support package 10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35916" y="2878743"/>
            <a:ext cx="7223384" cy="74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Mapping of the current situation</a:t>
            </a:r>
          </a:p>
          <a:p>
            <a:pPr marL="474980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Consultation and development suggestions</a:t>
            </a:r>
          </a:p>
        </p:txBody>
      </p:sp>
      <p:sp>
        <p:nvSpPr>
          <p:cNvPr id="5" name="AutoShape 5"/>
          <p:cNvSpPr/>
          <p:nvPr/>
        </p:nvSpPr>
        <p:spPr>
          <a:xfrm>
            <a:off x="4656319" y="4168142"/>
            <a:ext cx="13631681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6" name="AutoShape 6"/>
          <p:cNvSpPr/>
          <p:nvPr/>
        </p:nvSpPr>
        <p:spPr>
          <a:xfrm>
            <a:off x="4603961" y="6047697"/>
            <a:ext cx="13631681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7" name="TextBox 7"/>
          <p:cNvSpPr txBox="1"/>
          <p:nvPr/>
        </p:nvSpPr>
        <p:spPr>
          <a:xfrm>
            <a:off x="4656319" y="4546600"/>
            <a:ext cx="516971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42424"/>
                </a:solidFill>
                <a:latin typeface="RoxboroughCF"/>
              </a:rPr>
              <a:t>Pro Support Package 15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88274" y="4541477"/>
            <a:ext cx="7662184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Mapping of the current situation</a:t>
            </a:r>
          </a:p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Consultation and development suggestions</a:t>
            </a:r>
          </a:p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2nd of support service 8.00 am to 6.00 pm </a:t>
            </a:r>
          </a:p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endParaRPr lang="en-US" sz="2200" dirty="0">
              <a:solidFill>
                <a:srgbClr val="242424"/>
              </a:solidFill>
              <a:latin typeface="Poppi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03961" y="6503280"/>
            <a:ext cx="4707067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42424"/>
                </a:solidFill>
                <a:latin typeface="RoxboroughCF"/>
              </a:rPr>
              <a:t>Advanced Support Package 15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35916" y="6531855"/>
            <a:ext cx="7223384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Mapping of the current situation</a:t>
            </a:r>
          </a:p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Consultation and development suggestions</a:t>
            </a:r>
          </a:p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t-EE" sz="2200" dirty="0">
                <a:solidFill>
                  <a:srgbClr val="242424"/>
                </a:solidFill>
                <a:latin typeface="Poppins Light"/>
              </a:rPr>
              <a:t>24/7 Support</a:t>
            </a:r>
            <a:endParaRPr lang="en-US" sz="2200" dirty="0">
              <a:solidFill>
                <a:srgbClr val="242424"/>
              </a:solidFill>
              <a:latin typeface="Poppins Light"/>
            </a:endParaRPr>
          </a:p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Technical support </a:t>
            </a:r>
          </a:p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SLA max 2h</a:t>
            </a:r>
          </a:p>
          <a:p>
            <a:pPr marL="474980" lvl="1" indent="-237490" algn="l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rgbClr val="242424"/>
                </a:solidFill>
                <a:latin typeface="Poppins Light"/>
              </a:rPr>
              <a:t>Training for the main user and end users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12" name="Group 12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96024" y="762413"/>
            <a:ext cx="15735994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12000" dirty="0">
                <a:solidFill>
                  <a:srgbClr val="242424"/>
                </a:solidFill>
                <a:latin typeface="RoxboroughCF"/>
              </a:rPr>
              <a:t>Support</a:t>
            </a:r>
            <a:r>
              <a:rPr lang="et-EE" sz="12000" dirty="0">
                <a:solidFill>
                  <a:srgbClr val="242424"/>
                </a:solidFill>
                <a:latin typeface="RoxboroughCF"/>
              </a:rPr>
              <a:t> </a:t>
            </a:r>
            <a:r>
              <a:rPr lang="et-EE" sz="12000" dirty="0" err="1">
                <a:solidFill>
                  <a:srgbClr val="242424"/>
                </a:solidFill>
                <a:latin typeface="RoxboroughCF"/>
              </a:rPr>
              <a:t>Packages</a:t>
            </a:r>
            <a:r>
              <a:rPr lang="et-EE" sz="12000" dirty="0">
                <a:solidFill>
                  <a:srgbClr val="242424"/>
                </a:solidFill>
                <a:latin typeface="RoxboroughCF"/>
              </a:rPr>
              <a:t> </a:t>
            </a:r>
            <a:endParaRPr lang="en-US" sz="12000" dirty="0">
              <a:solidFill>
                <a:srgbClr val="242424"/>
              </a:solidFill>
              <a:latin typeface="RoxboroughCF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17" name="TextBox 17"/>
          <p:cNvSpPr txBox="1"/>
          <p:nvPr/>
        </p:nvSpPr>
        <p:spPr>
          <a:xfrm>
            <a:off x="796024" y="9519920"/>
            <a:ext cx="7595741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Poppins Light"/>
              </a:rPr>
              <a:t>Software Assurance benefits will end 30.06.2021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2246" y="580707"/>
            <a:ext cx="3013947" cy="927735"/>
            <a:chOff x="0" y="0"/>
            <a:chExt cx="1019533" cy="313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291870" y="580707"/>
            <a:ext cx="3013947" cy="927735"/>
            <a:chOff x="0" y="0"/>
            <a:chExt cx="1019533" cy="3138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570573" y="580708"/>
            <a:ext cx="3013947" cy="927735"/>
            <a:chOff x="0" y="0"/>
            <a:chExt cx="1019533" cy="3138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852125" y="585788"/>
            <a:ext cx="3013947" cy="927735"/>
            <a:chOff x="0" y="0"/>
            <a:chExt cx="1019533" cy="3138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169374" y="548957"/>
            <a:ext cx="3013947" cy="927735"/>
            <a:chOff x="0" y="0"/>
            <a:chExt cx="1019533" cy="3138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2647921" y="3341222"/>
            <a:ext cx="6311368" cy="3023472"/>
            <a:chOff x="0" y="0"/>
            <a:chExt cx="19323890" cy="9257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323890" cy="9257143"/>
            </a:xfrm>
            <a:custGeom>
              <a:avLst/>
              <a:gdLst/>
              <a:ahLst/>
              <a:cxnLst/>
              <a:rect l="l" t="t" r="r" b="b"/>
              <a:pathLst>
                <a:path w="19323890" h="9257143">
                  <a:moveTo>
                    <a:pt x="0" y="0"/>
                  </a:moveTo>
                  <a:lnTo>
                    <a:pt x="0" y="9257143"/>
                  </a:lnTo>
                  <a:lnTo>
                    <a:pt x="19323890" y="9257143"/>
                  </a:lnTo>
                  <a:lnTo>
                    <a:pt x="19323890" y="0"/>
                  </a:lnTo>
                  <a:lnTo>
                    <a:pt x="0" y="0"/>
                  </a:lnTo>
                  <a:close/>
                  <a:moveTo>
                    <a:pt x="19262931" y="9196182"/>
                  </a:moveTo>
                  <a:lnTo>
                    <a:pt x="59690" y="9196182"/>
                  </a:lnTo>
                  <a:lnTo>
                    <a:pt x="59690" y="59690"/>
                  </a:lnTo>
                  <a:lnTo>
                    <a:pt x="19262931" y="59690"/>
                  </a:lnTo>
                  <a:lnTo>
                    <a:pt x="19262931" y="9196183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5918292" y="3345984"/>
            <a:ext cx="6311368" cy="3013947"/>
            <a:chOff x="0" y="0"/>
            <a:chExt cx="19323890" cy="922797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323890" cy="9227979"/>
            </a:xfrm>
            <a:custGeom>
              <a:avLst/>
              <a:gdLst/>
              <a:ahLst/>
              <a:cxnLst/>
              <a:rect l="l" t="t" r="r" b="b"/>
              <a:pathLst>
                <a:path w="19323890" h="9227979">
                  <a:moveTo>
                    <a:pt x="0" y="0"/>
                  </a:moveTo>
                  <a:lnTo>
                    <a:pt x="0" y="9227979"/>
                  </a:lnTo>
                  <a:lnTo>
                    <a:pt x="19323890" y="9227979"/>
                  </a:lnTo>
                  <a:lnTo>
                    <a:pt x="19323890" y="0"/>
                  </a:lnTo>
                  <a:lnTo>
                    <a:pt x="0" y="0"/>
                  </a:lnTo>
                  <a:close/>
                  <a:moveTo>
                    <a:pt x="19262931" y="9167020"/>
                  </a:moveTo>
                  <a:lnTo>
                    <a:pt x="59690" y="9167020"/>
                  </a:lnTo>
                  <a:lnTo>
                    <a:pt x="59690" y="59690"/>
                  </a:lnTo>
                  <a:lnTo>
                    <a:pt x="19262931" y="59690"/>
                  </a:lnTo>
                  <a:lnTo>
                    <a:pt x="19262931" y="9167020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9208177" y="3350747"/>
            <a:ext cx="6311368" cy="3004422"/>
            <a:chOff x="0" y="0"/>
            <a:chExt cx="19323890" cy="9198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23890" cy="9198816"/>
            </a:xfrm>
            <a:custGeom>
              <a:avLst/>
              <a:gdLst/>
              <a:ahLst/>
              <a:cxnLst/>
              <a:rect l="l" t="t" r="r" b="b"/>
              <a:pathLst>
                <a:path w="19323890" h="9198816">
                  <a:moveTo>
                    <a:pt x="0" y="0"/>
                  </a:moveTo>
                  <a:lnTo>
                    <a:pt x="0" y="9198816"/>
                  </a:lnTo>
                  <a:lnTo>
                    <a:pt x="19323890" y="9198816"/>
                  </a:lnTo>
                  <a:lnTo>
                    <a:pt x="19323890" y="0"/>
                  </a:lnTo>
                  <a:lnTo>
                    <a:pt x="0" y="0"/>
                  </a:lnTo>
                  <a:close/>
                  <a:moveTo>
                    <a:pt x="19262931" y="9137856"/>
                  </a:moveTo>
                  <a:lnTo>
                    <a:pt x="59690" y="9137856"/>
                  </a:lnTo>
                  <a:lnTo>
                    <a:pt x="59690" y="59690"/>
                  </a:lnTo>
                  <a:lnTo>
                    <a:pt x="19262931" y="59690"/>
                  </a:lnTo>
                  <a:lnTo>
                    <a:pt x="19262931" y="9137856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12515901" y="3350747"/>
            <a:ext cx="6311368" cy="3004422"/>
            <a:chOff x="0" y="0"/>
            <a:chExt cx="19323890" cy="91988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323890" cy="9198816"/>
            </a:xfrm>
            <a:custGeom>
              <a:avLst/>
              <a:gdLst/>
              <a:ahLst/>
              <a:cxnLst/>
              <a:rect l="l" t="t" r="r" b="b"/>
              <a:pathLst>
                <a:path w="19323890" h="9198816">
                  <a:moveTo>
                    <a:pt x="0" y="0"/>
                  </a:moveTo>
                  <a:lnTo>
                    <a:pt x="0" y="9198816"/>
                  </a:lnTo>
                  <a:lnTo>
                    <a:pt x="19323890" y="9198816"/>
                  </a:lnTo>
                  <a:lnTo>
                    <a:pt x="19323890" y="0"/>
                  </a:lnTo>
                  <a:lnTo>
                    <a:pt x="0" y="0"/>
                  </a:lnTo>
                  <a:close/>
                  <a:moveTo>
                    <a:pt x="19262931" y="9137856"/>
                  </a:moveTo>
                  <a:lnTo>
                    <a:pt x="59690" y="9137856"/>
                  </a:lnTo>
                  <a:lnTo>
                    <a:pt x="59690" y="59690"/>
                  </a:lnTo>
                  <a:lnTo>
                    <a:pt x="19262931" y="59690"/>
                  </a:lnTo>
                  <a:lnTo>
                    <a:pt x="19262931" y="9137856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-681702" y="3341222"/>
            <a:ext cx="6311368" cy="3023472"/>
            <a:chOff x="0" y="0"/>
            <a:chExt cx="19323890" cy="92571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323890" cy="9257143"/>
            </a:xfrm>
            <a:custGeom>
              <a:avLst/>
              <a:gdLst/>
              <a:ahLst/>
              <a:cxnLst/>
              <a:rect l="l" t="t" r="r" b="b"/>
              <a:pathLst>
                <a:path w="19323890" h="9257143">
                  <a:moveTo>
                    <a:pt x="0" y="0"/>
                  </a:moveTo>
                  <a:lnTo>
                    <a:pt x="0" y="9257143"/>
                  </a:lnTo>
                  <a:lnTo>
                    <a:pt x="19323890" y="9257143"/>
                  </a:lnTo>
                  <a:lnTo>
                    <a:pt x="19323890" y="0"/>
                  </a:lnTo>
                  <a:lnTo>
                    <a:pt x="0" y="0"/>
                  </a:lnTo>
                  <a:close/>
                  <a:moveTo>
                    <a:pt x="19262931" y="9196182"/>
                  </a:moveTo>
                  <a:lnTo>
                    <a:pt x="59690" y="9196182"/>
                  </a:lnTo>
                  <a:lnTo>
                    <a:pt x="59690" y="59690"/>
                  </a:lnTo>
                  <a:lnTo>
                    <a:pt x="19262931" y="59690"/>
                  </a:lnTo>
                  <a:lnTo>
                    <a:pt x="19262931" y="9196183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962246" y="1881340"/>
            <a:ext cx="2692336" cy="532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Mapping of business requirements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Identification of the requirements of the company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Establishing a vision for the future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Mapping of issues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Mapping of the IT solutions currently in use  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Result of mapping of the current situation: first assessment and next steps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01395" y="1825510"/>
            <a:ext cx="2841837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Introduction of new services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Strategic activity plan: an overview of new developments in the IT area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How to migrate into the cloud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Sharing the best practices and recommendations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Help with M</a:t>
            </a:r>
            <a:r>
              <a:rPr lang="et-EE" sz="1800" dirty="0" err="1">
                <a:solidFill>
                  <a:srgbClr val="242424"/>
                </a:solidFill>
                <a:latin typeface="Poppins Light"/>
              </a:rPr>
              <a:t>icrosoft</a:t>
            </a:r>
            <a:r>
              <a:rPr lang="en-US" sz="1800" dirty="0">
                <a:solidFill>
                  <a:srgbClr val="242424"/>
                </a:solidFill>
                <a:latin typeface="Poppins Light"/>
              </a:rPr>
              <a:t> licensing and training 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Detailed anal</a:t>
            </a:r>
            <a:r>
              <a:rPr lang="et-EE" sz="1800" dirty="0">
                <a:solidFill>
                  <a:srgbClr val="242424"/>
                </a:solidFill>
                <a:latin typeface="Poppins Light"/>
              </a:rPr>
              <a:t>y</a:t>
            </a:r>
            <a:r>
              <a:rPr lang="en-US" sz="1800" dirty="0">
                <a:solidFill>
                  <a:srgbClr val="242424"/>
                </a:solidFill>
                <a:latin typeface="Poppins Light"/>
              </a:rPr>
              <a:t>sis if required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Project plan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Main user trainings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2 sessions 2h per month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2246" y="708343"/>
            <a:ext cx="3013947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EFEAE5"/>
                </a:solidFill>
                <a:latin typeface="RoxboroughCF Bold"/>
              </a:rPr>
              <a:t>Mapping of the current situation*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01395" y="847725"/>
            <a:ext cx="301394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EFEAE5"/>
                </a:solidFill>
                <a:latin typeface="RoxboroughCF Bold"/>
              </a:rPr>
              <a:t>Consultation*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80098" y="847725"/>
            <a:ext cx="301394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EFEAE5"/>
                </a:solidFill>
                <a:latin typeface="RoxboroughCF Bold"/>
              </a:rPr>
              <a:t>2nd level support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61650" y="693737"/>
            <a:ext cx="3013947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EFEAE5"/>
                </a:solidFill>
                <a:latin typeface="RoxboroughCF Bold"/>
              </a:rPr>
              <a:t>User support service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188424" y="796925"/>
            <a:ext cx="3013947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</a:pPr>
            <a:r>
              <a:rPr lang="en-US" sz="2399">
                <a:solidFill>
                  <a:srgbClr val="EFEAE5"/>
                </a:solidFill>
                <a:latin typeface="RoxboroughCF Bold"/>
              </a:rPr>
              <a:t>Technical Support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80098" y="1825510"/>
            <a:ext cx="2893531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Support service  for server, network, and other services 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MS365 helpdesk support service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Support service of cloud services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IT Manager and consultation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Support service for consolidation and connection of systems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TABLOO intranet support service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Escalation of problems to M</a:t>
            </a:r>
            <a:r>
              <a:rPr lang="et-EE" sz="1800" dirty="0" err="1">
                <a:solidFill>
                  <a:srgbClr val="242424"/>
                </a:solidFill>
                <a:latin typeface="Poppins Light"/>
              </a:rPr>
              <a:t>icrosoft</a:t>
            </a:r>
            <a:r>
              <a:rPr lang="et-EE" sz="1800" dirty="0">
                <a:solidFill>
                  <a:srgbClr val="242424"/>
                </a:solidFill>
                <a:latin typeface="Poppins Light"/>
              </a:rPr>
              <a:t> </a:t>
            </a:r>
            <a:r>
              <a:rPr lang="en-US" sz="1800" dirty="0">
                <a:solidFill>
                  <a:srgbClr val="242424"/>
                </a:solidFill>
                <a:latin typeface="Poppins Light"/>
              </a:rPr>
              <a:t>and help via </a:t>
            </a:r>
            <a:r>
              <a:rPr lang="et-EE" dirty="0">
                <a:solidFill>
                  <a:srgbClr val="242424"/>
                </a:solidFill>
                <a:latin typeface="Poppins Light"/>
              </a:rPr>
              <a:t>Microsoft</a:t>
            </a:r>
            <a:r>
              <a:rPr lang="en-US" sz="1800" dirty="0">
                <a:solidFill>
                  <a:srgbClr val="242424"/>
                </a:solidFill>
                <a:latin typeface="Poppins Light"/>
              </a:rPr>
              <a:t> Advanced support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27197" y="1881340"/>
            <a:ext cx="289353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O365 admin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Device management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t-EE" dirty="0">
                <a:solidFill>
                  <a:srgbClr val="242424"/>
                </a:solidFill>
                <a:latin typeface="Poppins Light"/>
              </a:rPr>
              <a:t>Max 2</a:t>
            </a:r>
            <a:r>
              <a:rPr lang="en-US" sz="1800" dirty="0">
                <a:solidFill>
                  <a:srgbClr val="242424"/>
                </a:solidFill>
                <a:latin typeface="Poppins Light"/>
              </a:rPr>
              <a:t>h SLA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188424" y="1881340"/>
            <a:ext cx="2893531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Analysis of infrastructure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t-EE" sz="1800" dirty="0">
                <a:solidFill>
                  <a:srgbClr val="242424"/>
                </a:solidFill>
                <a:latin typeface="Poppins Light"/>
              </a:rPr>
              <a:t>Microsoft </a:t>
            </a:r>
            <a:r>
              <a:rPr lang="et-EE" sz="1800" dirty="0" err="1">
                <a:solidFill>
                  <a:srgbClr val="242424"/>
                </a:solidFill>
                <a:latin typeface="Poppins Light"/>
              </a:rPr>
              <a:t>architects</a:t>
            </a:r>
            <a:r>
              <a:rPr lang="et-EE" sz="1800" dirty="0">
                <a:solidFill>
                  <a:srgbClr val="242424"/>
                </a:solidFill>
                <a:latin typeface="Poppins Light"/>
              </a:rPr>
              <a:t> online </a:t>
            </a:r>
            <a:r>
              <a:rPr lang="et-EE" sz="1800" dirty="0" err="1">
                <a:solidFill>
                  <a:srgbClr val="242424"/>
                </a:solidFill>
                <a:latin typeface="Poppins Light"/>
              </a:rPr>
              <a:t>consultation</a:t>
            </a:r>
            <a:r>
              <a:rPr lang="et-EE" sz="1800" dirty="0">
                <a:solidFill>
                  <a:srgbClr val="242424"/>
                </a:solidFill>
                <a:latin typeface="Poppins Light"/>
              </a:rPr>
              <a:t> 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Primend Azure support service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Management of solving technical errors resulting from the M</a:t>
            </a:r>
            <a:r>
              <a:rPr lang="et-EE" sz="1800" dirty="0" err="1">
                <a:solidFill>
                  <a:srgbClr val="242424"/>
                </a:solidFill>
                <a:latin typeface="Poppins Light"/>
              </a:rPr>
              <a:t>icrosoft</a:t>
            </a:r>
            <a:r>
              <a:rPr lang="en-US" sz="1800" dirty="0">
                <a:solidFill>
                  <a:srgbClr val="242424"/>
                </a:solidFill>
                <a:latin typeface="Poppins Light"/>
              </a:rPr>
              <a:t> services by Primend*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Proof of Concept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2246" y="8277860"/>
            <a:ext cx="2893531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*If the first mapping is not sufficient, move on with Audit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249701" y="8277860"/>
            <a:ext cx="2893531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*Consultations need to be agreed in advance; SLA 72h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80098" y="8222933"/>
            <a:ext cx="2893531" cy="186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242424"/>
                </a:solidFill>
                <a:latin typeface="Poppins Light"/>
              </a:rPr>
              <a:t>*Not included: Migration and implementation of IT services, end-user training, setup, and optimization of network and servers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188424" y="8222932"/>
            <a:ext cx="324731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242424"/>
                </a:solidFill>
                <a:latin typeface="Poppins Light"/>
              </a:rPr>
              <a:t>*Primend can guarantee response time on their part and provide to the client SLA time guaranteed by </a:t>
            </a:r>
            <a:r>
              <a:rPr lang="et-EE" dirty="0">
                <a:solidFill>
                  <a:srgbClr val="242424"/>
                </a:solidFill>
                <a:latin typeface="Poppins Light"/>
              </a:rPr>
              <a:t>Microsoft</a:t>
            </a:r>
            <a:r>
              <a:rPr lang="en-US" sz="1800" dirty="0">
                <a:solidFill>
                  <a:srgbClr val="242424"/>
                </a:solidFill>
                <a:latin typeface="Poppins Light"/>
              </a:rPr>
              <a:t> under M</a:t>
            </a:r>
            <a:r>
              <a:rPr lang="et-EE" sz="1800" dirty="0" err="1">
                <a:solidFill>
                  <a:srgbClr val="242424"/>
                </a:solidFill>
                <a:latin typeface="Poppins Light"/>
              </a:rPr>
              <a:t>icrosoft</a:t>
            </a:r>
            <a:r>
              <a:rPr lang="en-US" sz="1800" dirty="0">
                <a:solidFill>
                  <a:srgbClr val="242424"/>
                </a:solidFill>
                <a:latin typeface="Poppins Light"/>
              </a:rPr>
              <a:t> Advanced Support Package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0ECA1-F18D-4F36-8A9B-F177B80F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3420973"/>
            <a:ext cx="7848600" cy="6866027"/>
          </a:xfrm>
          <a:prstGeom prst="rect">
            <a:avLst/>
          </a:prstGeom>
        </p:spPr>
      </p:pic>
      <p:pic>
        <p:nvPicPr>
          <p:cNvPr id="4" name="Picture 16" descr="House Cartoon Black And White Png - burnsocial">
            <a:extLst>
              <a:ext uri="{FF2B5EF4-FFF2-40B4-BE49-F238E27FC236}">
                <a16:creationId xmlns:a16="http://schemas.microsoft.com/office/drawing/2014/main" id="{A6829135-2D40-46F9-A37E-363D76FF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0"/>
            <a:ext cx="5562600" cy="59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ging Log Truck Hauling Logs - Free vector graphic on Pixabay">
            <a:extLst>
              <a:ext uri="{FF2B5EF4-FFF2-40B4-BE49-F238E27FC236}">
                <a16:creationId xmlns:a16="http://schemas.microsoft.com/office/drawing/2014/main" id="{91BA3B5F-88A1-4343-8CF3-4921A5F6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743700"/>
            <a:ext cx="7086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Arrow: Clockwise curve with solid fill">
            <a:extLst>
              <a:ext uri="{FF2B5EF4-FFF2-40B4-BE49-F238E27FC236}">
                <a16:creationId xmlns:a16="http://schemas.microsoft.com/office/drawing/2014/main" id="{A54D41BD-03DA-4B40-B620-13CE691D7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927093">
            <a:off x="11826795" y="-158714"/>
            <a:ext cx="3032773" cy="3032773"/>
          </a:xfrm>
          <a:prstGeom prst="rect">
            <a:avLst/>
          </a:prstGeom>
        </p:spPr>
      </p:pic>
      <p:pic>
        <p:nvPicPr>
          <p:cNvPr id="7" name="Graphic 6" descr="Arrow: Clockwise curve with solid fill">
            <a:extLst>
              <a:ext uri="{FF2B5EF4-FFF2-40B4-BE49-F238E27FC236}">
                <a16:creationId xmlns:a16="http://schemas.microsoft.com/office/drawing/2014/main" id="{E037AF68-CFD7-4CF6-A11F-891B38D7F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13463">
            <a:off x="1740460" y="2873757"/>
            <a:ext cx="2951615" cy="29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55008"/>
          </a:xfrm>
          <a:prstGeom prst="rect">
            <a:avLst/>
          </a:prstGeom>
          <a:solidFill>
            <a:srgbClr val="F8F8F8"/>
          </a:solidFill>
        </p:spPr>
      </p:sp>
      <p:sp>
        <p:nvSpPr>
          <p:cNvPr id="3" name="AutoShape 3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4" name="AutoShape 4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5" name="AutoShape 5"/>
          <p:cNvSpPr/>
          <p:nvPr/>
        </p:nvSpPr>
        <p:spPr>
          <a:xfrm>
            <a:off x="1223583" y="13154"/>
            <a:ext cx="9525" cy="1028700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6" name="AutoShape 6"/>
          <p:cNvSpPr/>
          <p:nvPr/>
        </p:nvSpPr>
        <p:spPr>
          <a:xfrm>
            <a:off x="0" y="1055008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7" name="TextBox 7"/>
          <p:cNvSpPr txBox="1"/>
          <p:nvPr/>
        </p:nvSpPr>
        <p:spPr>
          <a:xfrm>
            <a:off x="1030879" y="4271518"/>
            <a:ext cx="7714122" cy="127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07"/>
              </a:lnSpc>
            </a:pPr>
            <a:r>
              <a:rPr lang="en-US" sz="9799">
                <a:solidFill>
                  <a:srgbClr val="242424"/>
                </a:solidFill>
                <a:latin typeface="RoxboroughCF"/>
              </a:rPr>
              <a:t>Thank you!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3108" y="5456047"/>
            <a:ext cx="8226672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RoxboroughCF"/>
              </a:rPr>
              <a:t>Let's discuss further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3736" y="2110016"/>
            <a:ext cx="8226672" cy="73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fi-FI" sz="4600" dirty="0">
                <a:solidFill>
                  <a:srgbClr val="000000"/>
                </a:solidFill>
                <a:latin typeface="RoxboroughCF"/>
              </a:rPr>
              <a:t>Šarūnas Čertokas</a:t>
            </a:r>
            <a:endParaRPr lang="en-US" sz="4600" dirty="0">
              <a:solidFill>
                <a:srgbClr val="000000"/>
              </a:solidFill>
              <a:latin typeface="RoxboroughCF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3736" y="3061335"/>
            <a:ext cx="7223384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242424"/>
                </a:solidFill>
                <a:latin typeface="Poppins Light"/>
              </a:rPr>
              <a:t>Primend </a:t>
            </a:r>
            <a:r>
              <a:rPr lang="et-EE" sz="2399" dirty="0">
                <a:solidFill>
                  <a:srgbClr val="242424"/>
                </a:solidFill>
                <a:latin typeface="Poppins Light"/>
              </a:rPr>
              <a:t>UAB</a:t>
            </a:r>
            <a:endParaRPr lang="en-US" sz="2399" dirty="0">
              <a:solidFill>
                <a:srgbClr val="242424"/>
              </a:solidFill>
              <a:latin typeface="Poppins Light"/>
            </a:endParaRP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242424"/>
                </a:solidFill>
                <a:latin typeface="Poppins Light"/>
                <a:hlinkClick r:id="rId2"/>
              </a:rPr>
              <a:t>sarunas.certokas@primend.com</a:t>
            </a:r>
            <a:r>
              <a:rPr lang="et-EE" sz="2399" dirty="0">
                <a:solidFill>
                  <a:srgbClr val="242424"/>
                </a:solidFill>
                <a:latin typeface="Poppins Light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242424"/>
                </a:solidFill>
                <a:latin typeface="Poppins Light"/>
              </a:rPr>
              <a:t>mob +370 674 45776</a:t>
            </a:r>
            <a:endParaRPr lang="et-EE" sz="2399" dirty="0">
              <a:solidFill>
                <a:srgbClr val="242424"/>
              </a:solidFill>
              <a:latin typeface="Poppins Light"/>
            </a:endParaRP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242424"/>
                </a:solidFill>
                <a:latin typeface="Poppins Light"/>
              </a:rPr>
              <a:t>www.</a:t>
            </a:r>
            <a:r>
              <a:rPr lang="et-EE" sz="2399" dirty="0" err="1">
                <a:solidFill>
                  <a:srgbClr val="242424"/>
                </a:solidFill>
                <a:latin typeface="Poppins Light"/>
              </a:rPr>
              <a:t>primend.lt</a:t>
            </a:r>
            <a:endParaRPr lang="en-US" sz="2399" dirty="0">
              <a:solidFill>
                <a:srgbClr val="242424"/>
              </a:solidFill>
              <a:latin typeface="Poppins Light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242424"/>
              </a:solidFill>
              <a:latin typeface="Poppi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3736" y="5386620"/>
            <a:ext cx="8226672" cy="73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pt-BR" sz="4600" dirty="0">
                <a:solidFill>
                  <a:srgbClr val="000000"/>
                </a:solidFill>
                <a:latin typeface="RoxboroughCF"/>
              </a:rPr>
              <a:t>Darius Grigaliūnas</a:t>
            </a:r>
            <a:endParaRPr lang="en-US" sz="4600" dirty="0">
              <a:solidFill>
                <a:srgbClr val="000000"/>
              </a:solidFill>
              <a:latin typeface="RoxboroughCF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3736" y="6459637"/>
            <a:ext cx="7223384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242424"/>
                </a:solidFill>
                <a:latin typeface="Poppins Light"/>
              </a:rPr>
              <a:t>Primend </a:t>
            </a:r>
            <a:r>
              <a:rPr lang="et-EE" sz="2399" dirty="0">
                <a:solidFill>
                  <a:srgbClr val="242424"/>
                </a:solidFill>
                <a:latin typeface="Poppins Light"/>
              </a:rPr>
              <a:t>UAB</a:t>
            </a:r>
            <a:endParaRPr lang="en-US" sz="2399" dirty="0">
              <a:solidFill>
                <a:srgbClr val="242424"/>
              </a:solidFill>
              <a:latin typeface="Poppins Light"/>
            </a:endParaRP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242424"/>
                </a:solidFill>
                <a:latin typeface="Poppins Light"/>
                <a:hlinkClick r:id="rId3"/>
              </a:rPr>
              <a:t>darius.grigaliunas@primend.com</a:t>
            </a:r>
            <a:endParaRPr lang="et-EE" sz="2399" dirty="0">
              <a:solidFill>
                <a:srgbClr val="242424"/>
              </a:solidFill>
              <a:latin typeface="Poppins Light"/>
            </a:endParaRP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242424"/>
                </a:solidFill>
                <a:latin typeface="Poppins Light"/>
              </a:rPr>
              <a:t>mob </a:t>
            </a:r>
            <a:r>
              <a:rPr lang="et-EE" sz="2399" dirty="0">
                <a:solidFill>
                  <a:srgbClr val="242424"/>
                </a:solidFill>
                <a:latin typeface="Poppins Light"/>
              </a:rPr>
              <a:t>+370 660 00 030</a:t>
            </a:r>
            <a:endParaRPr lang="en-US" sz="2399" dirty="0">
              <a:solidFill>
                <a:srgbClr val="242424"/>
              </a:solidFill>
              <a:latin typeface="Poppins Light"/>
            </a:endParaRP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242424"/>
                </a:solidFill>
                <a:latin typeface="Poppins Light"/>
              </a:rPr>
              <a:t>www.primend.</a:t>
            </a:r>
            <a:r>
              <a:rPr lang="et-EE" sz="2399" dirty="0" err="1">
                <a:solidFill>
                  <a:srgbClr val="242424"/>
                </a:solidFill>
                <a:latin typeface="Poppins Light"/>
              </a:rPr>
              <a:t>lt</a:t>
            </a:r>
            <a:endParaRPr lang="en-US" sz="2399" dirty="0">
              <a:solidFill>
                <a:srgbClr val="242424"/>
              </a:solidFill>
              <a:latin typeface="Poppins Light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242424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46808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4268160" y="5468080"/>
            <a:ext cx="9525" cy="5618257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225884" y="8862377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075680"/>
            <a:ext cx="12131728" cy="306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0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242424"/>
                </a:solidFill>
                <a:latin typeface="RoxboroughCF"/>
              </a:rPr>
              <a:t>Microsoft 365 for small and medium-sized businesses </a:t>
            </a:r>
          </a:p>
          <a:p>
            <a:pPr marL="626110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242424"/>
                </a:solidFill>
                <a:latin typeface="RoxboroughCF"/>
              </a:rPr>
              <a:t>Microsoft 365 for enterprises </a:t>
            </a:r>
          </a:p>
          <a:p>
            <a:pPr marL="626110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242424"/>
                </a:solidFill>
                <a:latin typeface="RoxboroughCF"/>
              </a:rPr>
              <a:t>Azure  and Azure RI</a:t>
            </a:r>
          </a:p>
          <a:p>
            <a:pPr marL="626110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242424"/>
                </a:solidFill>
                <a:latin typeface="RoxboroughCF"/>
              </a:rPr>
              <a:t>Microsoft Fast Track program</a:t>
            </a:r>
          </a:p>
          <a:p>
            <a:pPr marL="626110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242424"/>
                </a:solidFill>
                <a:latin typeface="RoxboroughCF"/>
              </a:rPr>
              <a:t>Support Packages introduction 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242424"/>
              </a:solidFill>
              <a:latin typeface="RoxboroughC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285875"/>
            <a:ext cx="13939851" cy="302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12000">
                <a:solidFill>
                  <a:srgbClr val="242424"/>
                </a:solidFill>
                <a:latin typeface="RoxboroughCF"/>
              </a:rPr>
              <a:t>Presentation Highlights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76325" y="4445000"/>
            <a:ext cx="8983479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>
                <a:solidFill>
                  <a:srgbClr val="242424"/>
                </a:solidFill>
                <a:latin typeface="RoxboroughCF"/>
              </a:rPr>
              <a:t>up to 300 users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0" y="5220728"/>
            <a:ext cx="8644081" cy="299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242424"/>
                </a:solidFill>
                <a:latin typeface="RoxboroughCF"/>
              </a:rPr>
              <a:t>1 - 300 users </a:t>
            </a:r>
          </a:p>
          <a:p>
            <a:pPr marL="734060" lvl="1" indent="-367030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242424"/>
                </a:solidFill>
                <a:latin typeface="RoxboroughCF"/>
              </a:rPr>
              <a:t>Annual fixed price guarantee</a:t>
            </a:r>
          </a:p>
          <a:p>
            <a:pPr marL="734060" lvl="1" indent="-367030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242424"/>
                </a:solidFill>
                <a:latin typeface="RoxboroughCF"/>
              </a:rPr>
              <a:t>Flexibility to add or remove products</a:t>
            </a:r>
          </a:p>
          <a:p>
            <a:pPr marL="734060" lvl="1" indent="-367030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242424"/>
                </a:solidFill>
                <a:latin typeface="RoxboroughCF"/>
              </a:rPr>
              <a:t>Billing monthly or annually </a:t>
            </a:r>
          </a:p>
          <a:p>
            <a:pPr marL="734060" lvl="1" indent="-367030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242424"/>
                </a:solidFill>
                <a:latin typeface="RoxboroughCF"/>
              </a:rPr>
              <a:t>Wide range of products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5" name="AutoShape 5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6" name="Group 6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670443"/>
            <a:ext cx="13939851" cy="302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t-EE" sz="12000" dirty="0">
                <a:solidFill>
                  <a:srgbClr val="242424"/>
                </a:solidFill>
                <a:latin typeface="RoxboroughCF"/>
              </a:rPr>
              <a:t>SMB </a:t>
            </a:r>
            <a:r>
              <a:rPr lang="en-US" sz="12000" dirty="0">
                <a:solidFill>
                  <a:srgbClr val="242424"/>
                </a:solidFill>
                <a:latin typeface="RoxboroughCF"/>
              </a:rPr>
              <a:t>Licensing </a:t>
            </a:r>
          </a:p>
          <a:p>
            <a:pPr>
              <a:lnSpc>
                <a:spcPts val="11519"/>
              </a:lnSpc>
            </a:pPr>
            <a:r>
              <a:rPr lang="en-US" sz="12000" dirty="0">
                <a:solidFill>
                  <a:srgbClr val="242424"/>
                </a:solidFill>
                <a:latin typeface="RoxboroughCF"/>
              </a:rPr>
              <a:t>through CSP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2246" y="1120006"/>
            <a:ext cx="3013947" cy="927735"/>
            <a:chOff x="0" y="0"/>
            <a:chExt cx="1019533" cy="313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291870" y="1120006"/>
            <a:ext cx="3013947" cy="927735"/>
            <a:chOff x="0" y="0"/>
            <a:chExt cx="1019533" cy="3138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570573" y="1120006"/>
            <a:ext cx="3013947" cy="927735"/>
            <a:chOff x="0" y="0"/>
            <a:chExt cx="1019533" cy="3138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852125" y="1088256"/>
            <a:ext cx="3013947" cy="927735"/>
            <a:chOff x="0" y="0"/>
            <a:chExt cx="1019533" cy="3138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169374" y="1088256"/>
            <a:ext cx="3013947" cy="927735"/>
            <a:chOff x="0" y="0"/>
            <a:chExt cx="1019533" cy="3138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9533" cy="313826"/>
            </a:xfrm>
            <a:custGeom>
              <a:avLst/>
              <a:gdLst/>
              <a:ahLst/>
              <a:cxnLst/>
              <a:rect l="l" t="t" r="r" b="b"/>
              <a:pathLst>
                <a:path w="1019533" h="313826">
                  <a:moveTo>
                    <a:pt x="0" y="0"/>
                  </a:moveTo>
                  <a:lnTo>
                    <a:pt x="1019533" y="0"/>
                  </a:lnTo>
                  <a:lnTo>
                    <a:pt x="1019533" y="313826"/>
                  </a:lnTo>
                  <a:lnTo>
                    <a:pt x="0" y="313826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2536683" y="3937555"/>
            <a:ext cx="6533845" cy="3023472"/>
            <a:chOff x="0" y="0"/>
            <a:chExt cx="20005061" cy="9257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005061" cy="9257143"/>
            </a:xfrm>
            <a:custGeom>
              <a:avLst/>
              <a:gdLst/>
              <a:ahLst/>
              <a:cxnLst/>
              <a:rect l="l" t="t" r="r" b="b"/>
              <a:pathLst>
                <a:path w="20005061" h="9257143">
                  <a:moveTo>
                    <a:pt x="0" y="0"/>
                  </a:moveTo>
                  <a:lnTo>
                    <a:pt x="0" y="9257143"/>
                  </a:lnTo>
                  <a:lnTo>
                    <a:pt x="20005061" y="9257143"/>
                  </a:lnTo>
                  <a:lnTo>
                    <a:pt x="20005061" y="0"/>
                  </a:lnTo>
                  <a:lnTo>
                    <a:pt x="0" y="0"/>
                  </a:lnTo>
                  <a:close/>
                  <a:moveTo>
                    <a:pt x="19944100" y="9196182"/>
                  </a:moveTo>
                  <a:lnTo>
                    <a:pt x="59690" y="9196182"/>
                  </a:lnTo>
                  <a:lnTo>
                    <a:pt x="59690" y="59690"/>
                  </a:lnTo>
                  <a:lnTo>
                    <a:pt x="19944100" y="59690"/>
                  </a:lnTo>
                  <a:lnTo>
                    <a:pt x="19944100" y="9196183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5855" y="2570744"/>
            <a:ext cx="2785025" cy="186295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 rot="-5400000">
            <a:off x="5804673" y="3944699"/>
            <a:ext cx="6538607" cy="3013947"/>
            <a:chOff x="0" y="0"/>
            <a:chExt cx="20019642" cy="92279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019643" cy="9227979"/>
            </a:xfrm>
            <a:custGeom>
              <a:avLst/>
              <a:gdLst/>
              <a:ahLst/>
              <a:cxnLst/>
              <a:rect l="l" t="t" r="r" b="b"/>
              <a:pathLst>
                <a:path w="20019643" h="9227979">
                  <a:moveTo>
                    <a:pt x="0" y="0"/>
                  </a:moveTo>
                  <a:lnTo>
                    <a:pt x="0" y="9227979"/>
                  </a:lnTo>
                  <a:lnTo>
                    <a:pt x="20019643" y="9227979"/>
                  </a:lnTo>
                  <a:lnTo>
                    <a:pt x="20019643" y="0"/>
                  </a:lnTo>
                  <a:lnTo>
                    <a:pt x="0" y="0"/>
                  </a:lnTo>
                  <a:close/>
                  <a:moveTo>
                    <a:pt x="19958683" y="9167020"/>
                  </a:moveTo>
                  <a:lnTo>
                    <a:pt x="59690" y="9167020"/>
                  </a:lnTo>
                  <a:lnTo>
                    <a:pt x="59690" y="59690"/>
                  </a:lnTo>
                  <a:lnTo>
                    <a:pt x="19958683" y="59690"/>
                  </a:lnTo>
                  <a:lnTo>
                    <a:pt x="19958683" y="9167020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81464" y="2570744"/>
            <a:ext cx="2785025" cy="1862956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-5400000">
            <a:off x="9096939" y="3951842"/>
            <a:ext cx="6533845" cy="3004422"/>
            <a:chOff x="0" y="0"/>
            <a:chExt cx="20005061" cy="91988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005061" cy="9198816"/>
            </a:xfrm>
            <a:custGeom>
              <a:avLst/>
              <a:gdLst/>
              <a:ahLst/>
              <a:cxnLst/>
              <a:rect l="l" t="t" r="r" b="b"/>
              <a:pathLst>
                <a:path w="20005061" h="9198816">
                  <a:moveTo>
                    <a:pt x="0" y="0"/>
                  </a:moveTo>
                  <a:lnTo>
                    <a:pt x="0" y="9198816"/>
                  </a:lnTo>
                  <a:lnTo>
                    <a:pt x="20005061" y="9198816"/>
                  </a:lnTo>
                  <a:lnTo>
                    <a:pt x="20005061" y="0"/>
                  </a:lnTo>
                  <a:lnTo>
                    <a:pt x="0" y="0"/>
                  </a:lnTo>
                  <a:close/>
                  <a:moveTo>
                    <a:pt x="19944100" y="9137856"/>
                  </a:moveTo>
                  <a:lnTo>
                    <a:pt x="59690" y="9137856"/>
                  </a:lnTo>
                  <a:lnTo>
                    <a:pt x="59690" y="59690"/>
                  </a:lnTo>
                  <a:lnTo>
                    <a:pt x="19944100" y="59690"/>
                  </a:lnTo>
                  <a:lnTo>
                    <a:pt x="19944100" y="9137856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3897" y="2570744"/>
            <a:ext cx="2785025" cy="1862956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 rot="-5400000">
            <a:off x="12404663" y="3951842"/>
            <a:ext cx="6533845" cy="3004422"/>
            <a:chOff x="0" y="0"/>
            <a:chExt cx="20005061" cy="919881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005061" cy="9198816"/>
            </a:xfrm>
            <a:custGeom>
              <a:avLst/>
              <a:gdLst/>
              <a:ahLst/>
              <a:cxnLst/>
              <a:rect l="l" t="t" r="r" b="b"/>
              <a:pathLst>
                <a:path w="20005061" h="9198816">
                  <a:moveTo>
                    <a:pt x="0" y="0"/>
                  </a:moveTo>
                  <a:lnTo>
                    <a:pt x="0" y="9198816"/>
                  </a:lnTo>
                  <a:lnTo>
                    <a:pt x="20005061" y="9198816"/>
                  </a:lnTo>
                  <a:lnTo>
                    <a:pt x="20005061" y="0"/>
                  </a:lnTo>
                  <a:lnTo>
                    <a:pt x="0" y="0"/>
                  </a:lnTo>
                  <a:close/>
                  <a:moveTo>
                    <a:pt x="19944100" y="9137856"/>
                  </a:moveTo>
                  <a:lnTo>
                    <a:pt x="59690" y="9137856"/>
                  </a:lnTo>
                  <a:lnTo>
                    <a:pt x="59690" y="59690"/>
                  </a:lnTo>
                  <a:lnTo>
                    <a:pt x="19944100" y="59690"/>
                  </a:lnTo>
                  <a:lnTo>
                    <a:pt x="19944100" y="9137856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3835" y="2570744"/>
            <a:ext cx="2785025" cy="186295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-5400000">
            <a:off x="-792941" y="3942317"/>
            <a:ext cx="6533845" cy="3023472"/>
            <a:chOff x="0" y="0"/>
            <a:chExt cx="20005061" cy="92571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005061" cy="9257143"/>
            </a:xfrm>
            <a:custGeom>
              <a:avLst/>
              <a:gdLst/>
              <a:ahLst/>
              <a:cxnLst/>
              <a:rect l="l" t="t" r="r" b="b"/>
              <a:pathLst>
                <a:path w="20005061" h="9257143">
                  <a:moveTo>
                    <a:pt x="0" y="0"/>
                  </a:moveTo>
                  <a:lnTo>
                    <a:pt x="0" y="9257143"/>
                  </a:lnTo>
                  <a:lnTo>
                    <a:pt x="20005061" y="9257143"/>
                  </a:lnTo>
                  <a:lnTo>
                    <a:pt x="20005061" y="0"/>
                  </a:lnTo>
                  <a:lnTo>
                    <a:pt x="0" y="0"/>
                  </a:lnTo>
                  <a:close/>
                  <a:moveTo>
                    <a:pt x="19944100" y="9196182"/>
                  </a:moveTo>
                  <a:lnTo>
                    <a:pt x="59690" y="9196182"/>
                  </a:lnTo>
                  <a:lnTo>
                    <a:pt x="59690" y="59690"/>
                  </a:lnTo>
                  <a:lnTo>
                    <a:pt x="19944100" y="59690"/>
                  </a:lnTo>
                  <a:lnTo>
                    <a:pt x="19944100" y="9196183"/>
                  </a:lnTo>
                  <a:close/>
                </a:path>
              </a:pathLst>
            </a:custGeom>
            <a:solidFill>
              <a:srgbClr val="050707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2255" y="5005601"/>
            <a:ext cx="2093929" cy="174200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61403" y="5005601"/>
            <a:ext cx="2093929" cy="174200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7012" y="5005601"/>
            <a:ext cx="2093929" cy="174200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38727" y="5291278"/>
            <a:ext cx="955364" cy="85114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98666" y="5291278"/>
            <a:ext cx="955364" cy="85114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92328" y="7311745"/>
            <a:ext cx="1763296" cy="729640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943196" y="1233787"/>
            <a:ext cx="301394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t-EE" sz="2499" dirty="0">
                <a:solidFill>
                  <a:srgbClr val="EFEAE5"/>
                </a:solidFill>
                <a:latin typeface="RoxboroughCF Bold"/>
              </a:rPr>
              <a:t>Microsoft 365 </a:t>
            </a:r>
            <a:r>
              <a:rPr lang="en-US" sz="2499" dirty="0">
                <a:solidFill>
                  <a:srgbClr val="EFEAE5"/>
                </a:solidFill>
                <a:latin typeface="RoxboroughCF Bold"/>
              </a:rPr>
              <a:t>Business Basic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273237" y="1231386"/>
            <a:ext cx="301394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t-EE" sz="2499" dirty="0">
                <a:solidFill>
                  <a:srgbClr val="EFEAE5"/>
                </a:solidFill>
                <a:latin typeface="RoxboroughCF Bold"/>
              </a:rPr>
              <a:t>Microsoft 365 </a:t>
            </a:r>
            <a:r>
              <a:rPr lang="en-US" sz="2499" dirty="0">
                <a:solidFill>
                  <a:srgbClr val="EFEAE5"/>
                </a:solidFill>
                <a:latin typeface="RoxboroughCF Bold"/>
              </a:rPr>
              <a:t>Business Standard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12056" y="8832984"/>
            <a:ext cx="271432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RoxboroughCF"/>
              </a:rPr>
              <a:t>4.20€ per user/month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400379" y="8832984"/>
            <a:ext cx="279692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xboroughCF"/>
              </a:rPr>
              <a:t>10.50€ per user/month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681464" y="8832984"/>
            <a:ext cx="279216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xboroughCF"/>
              </a:rPr>
              <a:t>16.90€ per user/month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016520" y="8832984"/>
            <a:ext cx="270420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xboroughCF"/>
              </a:rPr>
              <a:t>8.80€ per user/month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290311" y="8832984"/>
            <a:ext cx="2791123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xboroughCF"/>
              </a:rPr>
              <a:t>12.80€ per user/month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530606" y="1208240"/>
            <a:ext cx="301394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t-EE" sz="2499" dirty="0">
                <a:solidFill>
                  <a:srgbClr val="EFEAE5"/>
                </a:solidFill>
                <a:latin typeface="RoxboroughCF Bold"/>
              </a:rPr>
              <a:t>Microsoft 365 </a:t>
            </a:r>
            <a:r>
              <a:rPr lang="en-US" sz="2499" dirty="0">
                <a:solidFill>
                  <a:srgbClr val="EFEAE5"/>
                </a:solidFill>
                <a:latin typeface="RoxboroughCF Bold"/>
              </a:rPr>
              <a:t>Business Premium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861650" y="1138411"/>
            <a:ext cx="301394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t-EE" sz="2499" dirty="0">
                <a:solidFill>
                  <a:srgbClr val="EFEAE5"/>
                </a:solidFill>
                <a:latin typeface="RoxboroughCF Bold"/>
              </a:rPr>
              <a:t>Microsoft 365 </a:t>
            </a:r>
            <a:r>
              <a:rPr lang="en-US" sz="2499" dirty="0">
                <a:solidFill>
                  <a:srgbClr val="EFEAE5"/>
                </a:solidFill>
                <a:latin typeface="RoxboroughCF Bold"/>
              </a:rPr>
              <a:t>Apps for Business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111234" y="1173309"/>
            <a:ext cx="301394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</a:pPr>
            <a:r>
              <a:rPr lang="et-EE" sz="2400" dirty="0">
                <a:solidFill>
                  <a:srgbClr val="EFEAE5"/>
                </a:solidFill>
                <a:latin typeface="RoxboroughCF Bold"/>
              </a:rPr>
              <a:t>Microsoft 365 </a:t>
            </a:r>
            <a:r>
              <a:rPr lang="en-US" sz="2399" dirty="0">
                <a:solidFill>
                  <a:srgbClr val="EFEAE5"/>
                </a:solidFill>
                <a:latin typeface="RoxboroughCF Bold"/>
              </a:rPr>
              <a:t>Apps for Enterprise </a:t>
            </a:r>
          </a:p>
        </p:txBody>
      </p:sp>
      <p:sp>
        <p:nvSpPr>
          <p:cNvPr id="42" name="AutoShape 42"/>
          <p:cNvSpPr/>
          <p:nvPr/>
        </p:nvSpPr>
        <p:spPr>
          <a:xfrm>
            <a:off x="-66454" y="7092670"/>
            <a:ext cx="18420908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43" name="AutoShape 43"/>
          <p:cNvSpPr/>
          <p:nvPr/>
        </p:nvSpPr>
        <p:spPr>
          <a:xfrm>
            <a:off x="-66454" y="4729376"/>
            <a:ext cx="18420908" cy="9525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4" name="Group 4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46" name="TextBox 4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8021301" y="0"/>
            <a:ext cx="9525" cy="9258300"/>
          </a:xfrm>
          <a:prstGeom prst="rect">
            <a:avLst/>
          </a:prstGeom>
          <a:solidFill>
            <a:srgbClr val="242424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316" y="3497119"/>
            <a:ext cx="622548" cy="405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316" y="6546557"/>
            <a:ext cx="539223" cy="540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316" y="7203405"/>
            <a:ext cx="539223" cy="53922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10816" y="4185285"/>
            <a:ext cx="6539300" cy="21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Light"/>
              </a:rPr>
              <a:t>20 Salespeople, who have a dedicated device but are constantly on the move </a:t>
            </a:r>
          </a:p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Light"/>
              </a:rPr>
              <a:t>20 Category leads, who are daily in the office and mostly deal with administrative work</a:t>
            </a:r>
          </a:p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Light"/>
              </a:rPr>
              <a:t>5 Managers, who are constantly traveling and have access to a lot of sensitive data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4418" y="1095375"/>
            <a:ext cx="13939851" cy="32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6"/>
              </a:lnSpc>
            </a:pPr>
            <a:r>
              <a:rPr lang="en-US" sz="2600">
                <a:solidFill>
                  <a:srgbClr val="242424"/>
                </a:solidFill>
                <a:latin typeface="RoxboroughCF"/>
              </a:rPr>
              <a:t>CASE STUDY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4418" y="2428429"/>
            <a:ext cx="4753719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Company „Lets work“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0042" y="3420919"/>
            <a:ext cx="2430433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RoxboroughCF"/>
              </a:rPr>
              <a:t>45 users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0042" y="6531189"/>
            <a:ext cx="273903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Annual budgeting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0042" y="7192082"/>
            <a:ext cx="5573035" cy="116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Licenses are managed by in-house IT team on regular bases </a:t>
            </a:r>
          </a:p>
          <a:p>
            <a:pPr>
              <a:lnSpc>
                <a:spcPts val="3093"/>
              </a:lnSpc>
            </a:pPr>
            <a:endParaRPr lang="en-US" sz="2599">
              <a:solidFill>
                <a:srgbClr val="000000"/>
              </a:solidFill>
              <a:latin typeface="RoxboroughCF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44000" y="3623636"/>
            <a:ext cx="5013424" cy="453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xboroughCF Bold"/>
              </a:rPr>
              <a:t>20 Salespeople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Microsoft 365 Business Basic</a:t>
            </a:r>
          </a:p>
          <a:p>
            <a:pPr>
              <a:lnSpc>
                <a:spcPts val="4200"/>
              </a:lnSpc>
            </a:pPr>
            <a:endParaRPr lang="en-US" sz="2599">
              <a:solidFill>
                <a:srgbClr val="000000"/>
              </a:solidFill>
              <a:latin typeface="RoxboroughCF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xboroughCF Bold"/>
              </a:rPr>
              <a:t>20 Category Leads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Microsoft 365 Business Standard</a:t>
            </a:r>
          </a:p>
          <a:p>
            <a:pPr>
              <a:lnSpc>
                <a:spcPts val="4200"/>
              </a:lnSpc>
            </a:pPr>
            <a:endParaRPr lang="en-US" sz="2599">
              <a:solidFill>
                <a:srgbClr val="000000"/>
              </a:solidFill>
              <a:latin typeface="RoxboroughCF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xboroughCF Bold"/>
              </a:rPr>
              <a:t>5 Managers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Microsoft 365 Business Premium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000000"/>
              </a:solidFill>
              <a:latin typeface="RoxboroughCF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44000" y="2428429"/>
            <a:ext cx="28158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Best solution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8021301" y="0"/>
            <a:ext cx="9525" cy="9258300"/>
          </a:xfrm>
          <a:prstGeom prst="rect">
            <a:avLst/>
          </a:prstGeom>
          <a:solidFill>
            <a:srgbClr val="242424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316" y="3497119"/>
            <a:ext cx="622548" cy="405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316" y="6309271"/>
            <a:ext cx="539223" cy="540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316" y="7641047"/>
            <a:ext cx="539223" cy="5392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1316" y="6954809"/>
            <a:ext cx="539223" cy="53922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144000" y="3623636"/>
            <a:ext cx="4991100" cy="300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xboroughCF Bold"/>
              </a:rPr>
              <a:t>25 Accountants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Microsoft 365 Business Premium</a:t>
            </a:r>
          </a:p>
          <a:p>
            <a:pPr>
              <a:lnSpc>
                <a:spcPts val="4200"/>
              </a:lnSpc>
            </a:pPr>
            <a:endParaRPr lang="en-US" sz="2599">
              <a:solidFill>
                <a:srgbClr val="000000"/>
              </a:solidFill>
              <a:latin typeface="RoxboroughCF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xboroughCF Bold"/>
              </a:rPr>
              <a:t>5 Board Members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Microsoft 365 Business Premium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000000"/>
              </a:solidFill>
              <a:latin typeface="RoxboroughC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0816" y="4185285"/>
            <a:ext cx="573363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Light"/>
              </a:rPr>
              <a:t>25 Accountants, who are working from an office and have a lot of sensitive data at their disposal. </a:t>
            </a:r>
          </a:p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Light"/>
              </a:rPr>
              <a:t>5 Managers, who travel constantly and have access to sensitive data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4418" y="1095375"/>
            <a:ext cx="13939851" cy="32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6"/>
              </a:lnSpc>
            </a:pPr>
            <a:r>
              <a:rPr lang="en-US" sz="2600">
                <a:solidFill>
                  <a:srgbClr val="242424"/>
                </a:solidFill>
                <a:latin typeface="RoxboroughCF"/>
              </a:rPr>
              <a:t>CASE STUDY 2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4418" y="2428429"/>
            <a:ext cx="6200031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Company „Best Accounting“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0041" y="3420919"/>
            <a:ext cx="2344707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RoxboroughCF"/>
              </a:rPr>
              <a:t>30 users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0042" y="6293903"/>
            <a:ext cx="273903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Annual budgeting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0042" y="7629724"/>
            <a:ext cx="5573035" cy="116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Licenses are managed by in-house IT team located in Vilnius</a:t>
            </a:r>
          </a:p>
          <a:p>
            <a:pPr>
              <a:lnSpc>
                <a:spcPts val="3093"/>
              </a:lnSpc>
            </a:pPr>
            <a:endParaRPr lang="en-US" sz="2599">
              <a:solidFill>
                <a:srgbClr val="000000"/>
              </a:solidFill>
              <a:latin typeface="RoxboroughCF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44000" y="2428429"/>
            <a:ext cx="28158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oxboroughCF"/>
              </a:rPr>
              <a:t>Best solution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8952" y="6935759"/>
            <a:ext cx="3498800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xboroughCF"/>
              </a:rPr>
              <a:t>Offices in 20 countries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159" y="412826"/>
            <a:ext cx="10366966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12000" dirty="0">
                <a:solidFill>
                  <a:srgbClr val="242424"/>
                </a:solidFill>
                <a:latin typeface="RoxboroughCF"/>
              </a:rPr>
              <a:t>Microsoft</a:t>
            </a:r>
            <a:r>
              <a:rPr lang="et-EE" sz="12000" dirty="0">
                <a:solidFill>
                  <a:srgbClr val="242424"/>
                </a:solidFill>
                <a:latin typeface="RoxboroughCF"/>
              </a:rPr>
              <a:t> </a:t>
            </a:r>
            <a:r>
              <a:rPr lang="et-EE" sz="12000" dirty="0" err="1">
                <a:solidFill>
                  <a:srgbClr val="242424"/>
                </a:solidFill>
                <a:latin typeface="RoxboroughCF"/>
              </a:rPr>
              <a:t>licenses</a:t>
            </a:r>
            <a:r>
              <a:rPr lang="en-US" sz="12000" dirty="0">
                <a:solidFill>
                  <a:srgbClr val="242424"/>
                </a:solidFill>
                <a:latin typeface="RoxboroughCF"/>
              </a:rPr>
              <a:t> for Enterprises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63185" y="2437765"/>
            <a:ext cx="953766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242424"/>
                </a:solidFill>
                <a:latin typeface="RoxboroughCF"/>
              </a:rPr>
              <a:t>Office 365 (E1, E3, E5) 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242424"/>
                </a:solidFill>
                <a:latin typeface="RoxboroughCF"/>
              </a:rPr>
              <a:t>Microsoft 365 (E3 &amp; E5)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6326037"/>
            <a:ext cx="3012997" cy="1917390"/>
            <a:chOff x="0" y="0"/>
            <a:chExt cx="4017330" cy="25565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4017330" cy="67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42424"/>
                  </a:solidFill>
                  <a:latin typeface="RoxboroughCF"/>
                </a:rPr>
                <a:t>300 +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03640"/>
              <a:ext cx="4017330" cy="1452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242424"/>
                  </a:solidFill>
                  <a:latin typeface="Poppins Light"/>
                </a:rPr>
                <a:t>created for large companies,from 300 + users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48688" y="6326037"/>
            <a:ext cx="4046523" cy="2660340"/>
            <a:chOff x="0" y="0"/>
            <a:chExt cx="5395364" cy="3547120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5395364" cy="67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42424"/>
                  </a:solidFill>
                  <a:latin typeface="RoxboroughCF"/>
                </a:rPr>
                <a:t>Capable &amp; flexible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03640"/>
              <a:ext cx="5395364" cy="244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242424"/>
                  </a:solidFill>
                  <a:latin typeface="Poppins Light"/>
                </a:rPr>
                <a:t>With greater size comes greater responsibility. Large enterprise solutions offer more functionality, reliability &amp; security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359853" y="6326037"/>
            <a:ext cx="3899447" cy="2288865"/>
            <a:chOff x="0" y="0"/>
            <a:chExt cx="5199263" cy="305182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5199263" cy="67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42424"/>
                  </a:solidFill>
                  <a:latin typeface="RoxboroughCF"/>
                </a:rPr>
                <a:t>Subscribe and use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03640"/>
              <a:ext cx="5199263" cy="194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242424"/>
                  </a:solidFill>
                  <a:latin typeface="Poppins Light"/>
                </a:rPr>
                <a:t>All Microsoft products/services are subscription-based</a:t>
              </a:r>
            </a:p>
            <a:p>
              <a:pPr>
                <a:lnSpc>
                  <a:spcPts val="2940"/>
                </a:lnSpc>
              </a:pPr>
              <a:endParaRPr lang="en-US" sz="2100">
                <a:solidFill>
                  <a:srgbClr val="242424"/>
                </a:solidFill>
                <a:latin typeface="Poppins Light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925830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14" name="AutoShape 14"/>
          <p:cNvSpPr/>
          <p:nvPr/>
        </p:nvSpPr>
        <p:spPr>
          <a:xfrm>
            <a:off x="15065711" y="9263062"/>
            <a:ext cx="9525" cy="1028700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15" name="Group 15"/>
          <p:cNvGrpSpPr/>
          <p:nvPr/>
        </p:nvGrpSpPr>
        <p:grpSpPr>
          <a:xfrm>
            <a:off x="15515310" y="9577070"/>
            <a:ext cx="2033416" cy="400685"/>
            <a:chOff x="0" y="0"/>
            <a:chExt cx="2711222" cy="534247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0" y="5449886"/>
            <a:ext cx="18288000" cy="9525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19" name="Group 19"/>
          <p:cNvGrpSpPr/>
          <p:nvPr/>
        </p:nvGrpSpPr>
        <p:grpSpPr>
          <a:xfrm>
            <a:off x="8972063" y="6326037"/>
            <a:ext cx="3974417" cy="2660340"/>
            <a:chOff x="0" y="0"/>
            <a:chExt cx="5299222" cy="354712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76200"/>
              <a:ext cx="5299222" cy="67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42424"/>
                  </a:solidFill>
                  <a:latin typeface="RoxboroughCF"/>
                </a:rPr>
                <a:t>Deployment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03640"/>
              <a:ext cx="5299222" cy="244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242424"/>
                  </a:solidFill>
                  <a:latin typeface="Poppins Light"/>
                </a:rPr>
                <a:t>Aquired through Enterprise Agreement or CSP Agreement, both licensing and services needed</a:t>
              </a:r>
            </a:p>
            <a:p>
              <a:pPr>
                <a:lnSpc>
                  <a:spcPts val="2940"/>
                </a:lnSpc>
              </a:pPr>
              <a:endParaRPr lang="en-US" sz="2100">
                <a:solidFill>
                  <a:srgbClr val="242424"/>
                </a:solidFill>
                <a:latin typeface="Poppins Light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10906125" y="9525"/>
            <a:ext cx="34248" cy="5449886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468080"/>
            <a:ext cx="18288000" cy="9525"/>
          </a:xfrm>
          <a:prstGeom prst="rect">
            <a:avLst/>
          </a:prstGeom>
          <a:solidFill>
            <a:srgbClr val="242424"/>
          </a:solidFill>
        </p:spPr>
      </p:sp>
      <p:sp>
        <p:nvSpPr>
          <p:cNvPr id="3" name="AutoShape 3"/>
          <p:cNvSpPr/>
          <p:nvPr/>
        </p:nvSpPr>
        <p:spPr>
          <a:xfrm>
            <a:off x="14268160" y="5468080"/>
            <a:ext cx="9525" cy="5618257"/>
          </a:xfrm>
          <a:prstGeom prst="rect">
            <a:avLst/>
          </a:prstGeom>
          <a:solidFill>
            <a:srgbClr val="242424"/>
          </a:solidFill>
        </p:spPr>
      </p:sp>
      <p:grpSp>
        <p:nvGrpSpPr>
          <p:cNvPr id="4" name="Group 4"/>
          <p:cNvGrpSpPr/>
          <p:nvPr/>
        </p:nvGrpSpPr>
        <p:grpSpPr>
          <a:xfrm>
            <a:off x="15225884" y="8862377"/>
            <a:ext cx="2033416" cy="400685"/>
            <a:chOff x="0" y="0"/>
            <a:chExt cx="2711222" cy="5342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21462" y="104167"/>
              <a:ext cx="489760" cy="32591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-47625"/>
              <a:ext cx="1618282" cy="581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 dirty="0">
                  <a:solidFill>
                    <a:srgbClr val="242424"/>
                  </a:solidFill>
                  <a:latin typeface="RoxboroughCF"/>
                </a:rPr>
                <a:t>NEXT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5961380"/>
            <a:ext cx="12131728" cy="37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RoxboroughCF"/>
              </a:rPr>
              <a:t>Include more </a:t>
            </a:r>
            <a:r>
              <a:rPr lang="en-US" sz="3000">
                <a:solidFill>
                  <a:srgbClr val="242424"/>
                </a:solidFill>
                <a:latin typeface="RoxboroughCF Bold"/>
              </a:rPr>
              <a:t>security</a:t>
            </a:r>
            <a:r>
              <a:rPr lang="en-US" sz="3000">
                <a:solidFill>
                  <a:srgbClr val="242424"/>
                </a:solidFill>
                <a:latin typeface="RoxboroughCF"/>
              </a:rPr>
              <a:t>, </a:t>
            </a:r>
            <a:r>
              <a:rPr lang="en-US" sz="3000">
                <a:solidFill>
                  <a:srgbClr val="242424"/>
                </a:solidFill>
                <a:latin typeface="RoxboroughCF Bold"/>
              </a:rPr>
              <a:t>compliance</a:t>
            </a:r>
            <a:r>
              <a:rPr lang="en-US" sz="3000">
                <a:solidFill>
                  <a:srgbClr val="242424"/>
                </a:solidFill>
                <a:latin typeface="RoxboroughCF"/>
              </a:rPr>
              <a:t>, and </a:t>
            </a:r>
            <a:r>
              <a:rPr lang="en-US" sz="3000">
                <a:solidFill>
                  <a:srgbClr val="242424"/>
                </a:solidFill>
                <a:latin typeface="RoxboroughCF Bold"/>
              </a:rPr>
              <a:t>mobile device handling functionalities</a:t>
            </a:r>
            <a:r>
              <a:rPr lang="en-US" sz="3000">
                <a:solidFill>
                  <a:srgbClr val="242424"/>
                </a:solidFill>
                <a:latin typeface="RoxboroughCF"/>
              </a:rPr>
              <a:t> compared to Office 365 plans. 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RoxboroughCF"/>
              </a:rPr>
              <a:t>Right of use for </a:t>
            </a:r>
            <a:r>
              <a:rPr lang="en-US" sz="3000">
                <a:solidFill>
                  <a:srgbClr val="242424"/>
                </a:solidFill>
                <a:latin typeface="RoxboroughCF Bold"/>
              </a:rPr>
              <a:t>on-prem servers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RoxboroughCF Bold"/>
              </a:rPr>
              <a:t>No need to acquire on-prem </a:t>
            </a:r>
            <a:r>
              <a:rPr lang="en-US" sz="3000">
                <a:solidFill>
                  <a:srgbClr val="242424"/>
                </a:solidFill>
                <a:latin typeface="RoxboroughCF"/>
              </a:rPr>
              <a:t>Exc, SP when all users are covered with M365 E3 or E5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RoxboroughCF"/>
              </a:rPr>
              <a:t>Flexible - all components can be ordered separately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RoxboroughCF"/>
              </a:rPr>
              <a:t>Plans can be combined according to the profiling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285875"/>
            <a:ext cx="15579050" cy="302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12000">
                <a:solidFill>
                  <a:srgbClr val="242424"/>
                </a:solidFill>
                <a:latin typeface="RoxboroughCF"/>
              </a:rPr>
              <a:t>The benefits of Microsoft 365 E-plans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71C733A5DA0A49A0B9653AB1DC2EB5" ma:contentTypeVersion="14" ma:contentTypeDescription="Loo uus dokument" ma:contentTypeScope="" ma:versionID="afe36e9e88f41155d15346d60ceae7c7">
  <xsd:schema xmlns:xsd="http://www.w3.org/2001/XMLSchema" xmlns:xs="http://www.w3.org/2001/XMLSchema" xmlns:p="http://schemas.microsoft.com/office/2006/metadata/properties" xmlns:ns2="e344a35e-ed59-4536-8d38-2a9c69e5ae68" xmlns:ns3="348eb064-d880-4d67-b970-2a87496e336d" targetNamespace="http://schemas.microsoft.com/office/2006/metadata/properties" ma:root="true" ma:fieldsID="ea627556bc9a291314e1590b07541cb1" ns2:_="" ns3:_="">
    <xsd:import namespace="e344a35e-ed59-4536-8d38-2a9c69e5ae68"/>
    <xsd:import namespace="348eb064-d880-4d67-b970-2a87496e33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Ots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4a35e-ed59-4536-8d38-2a9c69e5a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tsus" ma:index="20" nillable="true" ma:displayName="Otsus" ma:format="Dropdown" ma:internalName="Otsus">
      <xsd:simpleType>
        <xsd:restriction base="dms:Choice">
          <xsd:enumeration value="Ootel - Vestlusel käinud"/>
          <xsd:enumeration value="Kutsutud vestlusele"/>
          <xsd:enumeration value="Ei - Vastus saadetud"/>
          <xsd:enumeration value="Ei - Vastus saatmata"/>
          <xsd:enumeration value="Ootel"/>
          <xsd:enumeration value="Saata pakkumine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eb064-d880-4d67-b970-2a87496e33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tsus xmlns="e344a35e-ed59-4536-8d38-2a9c69e5ae68" xsi:nil="true"/>
  </documentManagement>
</p:properties>
</file>

<file path=customXml/itemProps1.xml><?xml version="1.0" encoding="utf-8"?>
<ds:datastoreItem xmlns:ds="http://schemas.openxmlformats.org/officeDocument/2006/customXml" ds:itemID="{8E7A5E31-EFA8-415E-ADD9-E0CE0CFAAEA2}"/>
</file>

<file path=customXml/itemProps2.xml><?xml version="1.0" encoding="utf-8"?>
<ds:datastoreItem xmlns:ds="http://schemas.openxmlformats.org/officeDocument/2006/customXml" ds:itemID="{A77BCAA6-0DB0-4C84-AFDF-0E60DA90D478}"/>
</file>

<file path=customXml/itemProps3.xml><?xml version="1.0" encoding="utf-8"?>
<ds:datastoreItem xmlns:ds="http://schemas.openxmlformats.org/officeDocument/2006/customXml" ds:itemID="{C3507E10-B5B4-4A4E-B0CA-EDD982026309}"/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1288</Words>
  <Application>Microsoft Office PowerPoint</Application>
  <PresentationFormat>Custom</PresentationFormat>
  <Paragraphs>263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RoxboroughCF</vt:lpstr>
      <vt:lpstr>Calibri</vt:lpstr>
      <vt:lpstr>Poppins Light</vt:lpstr>
      <vt:lpstr>RoxboroughCF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Primend &amp; Promise</dc:title>
  <dc:creator>Kädi Horm</dc:creator>
  <cp:lastModifiedBy>Kädi Horm</cp:lastModifiedBy>
  <cp:revision>2</cp:revision>
  <dcterms:created xsi:type="dcterms:W3CDTF">2006-08-16T00:00:00Z</dcterms:created>
  <dcterms:modified xsi:type="dcterms:W3CDTF">2021-05-27T06:03:37Z</dcterms:modified>
  <dc:identifier>DAEe6fqHOTo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0x0101008671C733A5DA0A49A0B9653AB1DC2EB5</vt:lpwstr>
  </property>
</Properties>
</file>